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ntonio" charset="1" panose="02000503000000000000"/>
      <p:regular r:id="rId18"/>
    </p:embeddedFont>
    <p:embeddedFont>
      <p:font typeface="Antonio Ultra-Bold" charset="1" panose="02000803000000000000"/>
      <p:regular r:id="rId19"/>
    </p:embeddedFont>
    <p:embeddedFont>
      <p:font typeface="Cyrillic Bodoni Bold" charset="1" panose="02070803080506020303"/>
      <p:regular r:id="rId20"/>
    </p:embeddedFont>
    <p:embeddedFont>
      <p:font typeface="Cyrillic Bodoni Bold Italics" charset="1" panose="02070803080506090303"/>
      <p:regular r:id="rId21"/>
    </p:embeddedFont>
    <p:embeddedFont>
      <p:font typeface="Poppins Semi-Bold" charset="1" panose="00000700000000000000"/>
      <p:regular r:id="rId22"/>
    </p:embeddedFont>
    <p:embeddedFont>
      <p:font typeface="Arial" charset="1" panose="020B0502020202020204"/>
      <p:regular r:id="rId23"/>
    </p:embeddedFont>
    <p:embeddedFont>
      <p:font typeface="Poppins" charset="1" panose="00000500000000000000"/>
      <p:regular r:id="rId24"/>
    </p:embeddedFont>
    <p:embeddedFont>
      <p:font typeface="Alice Bold Italics" charset="1" panose="00000500000000000000"/>
      <p:regular r:id="rId25"/>
    </p:embeddedFont>
    <p:embeddedFont>
      <p:font typeface="Poppins Bold" charset="1" panose="00000800000000000000"/>
      <p:regular r:id="rId26"/>
    </p:embeddedFont>
    <p:embeddedFont>
      <p:font typeface="Arial Bold" charset="1" panose="020B0802020202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9.jpe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9.jpe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181920" y="1854585"/>
            <a:ext cx="4776443" cy="7178293"/>
            <a:chOff x="0" y="0"/>
            <a:chExt cx="739996" cy="1112105"/>
          </a:xfrm>
        </p:grpSpPr>
        <p:sp>
          <p:nvSpPr>
            <p:cNvPr name="Freeform 4" id="4"/>
            <p:cNvSpPr/>
            <p:nvPr/>
          </p:nvSpPr>
          <p:spPr>
            <a:xfrm flipH="false" flipV="false" rot="0">
              <a:off x="0" y="0"/>
              <a:ext cx="739996" cy="1112105"/>
            </a:xfrm>
            <a:custGeom>
              <a:avLst/>
              <a:gdLst/>
              <a:ahLst/>
              <a:cxnLst/>
              <a:rect r="r" b="b" t="t" l="l"/>
              <a:pathLst>
                <a:path h="1112105" w="739996">
                  <a:moveTo>
                    <a:pt x="0" y="0"/>
                  </a:moveTo>
                  <a:lnTo>
                    <a:pt x="739996" y="0"/>
                  </a:lnTo>
                  <a:lnTo>
                    <a:pt x="739996" y="1112105"/>
                  </a:lnTo>
                  <a:lnTo>
                    <a:pt x="0" y="1112105"/>
                  </a:lnTo>
                  <a:close/>
                </a:path>
              </a:pathLst>
            </a:custGeom>
            <a:blipFill>
              <a:blip r:embed="rId3"/>
              <a:stretch>
                <a:fillRect l="-62573" t="0" r="-62573" b="0"/>
              </a:stretch>
            </a:blipFill>
          </p:spPr>
        </p:sp>
      </p:grpSp>
      <p:grpSp>
        <p:nvGrpSpPr>
          <p:cNvPr name="Group 5" id="5"/>
          <p:cNvGrpSpPr/>
          <p:nvPr/>
        </p:nvGrpSpPr>
        <p:grpSpPr>
          <a:xfrm rot="0">
            <a:off x="5316582" y="0"/>
            <a:ext cx="1062802" cy="11884181"/>
            <a:chOff x="0" y="0"/>
            <a:chExt cx="279915" cy="3129990"/>
          </a:xfrm>
        </p:grpSpPr>
        <p:sp>
          <p:nvSpPr>
            <p:cNvPr name="Freeform 6" id="6"/>
            <p:cNvSpPr/>
            <p:nvPr/>
          </p:nvSpPr>
          <p:spPr>
            <a:xfrm flipH="false" flipV="false" rot="0">
              <a:off x="0" y="0"/>
              <a:ext cx="279915" cy="3129990"/>
            </a:xfrm>
            <a:custGeom>
              <a:avLst/>
              <a:gdLst/>
              <a:ahLst/>
              <a:cxnLst/>
              <a:rect r="r" b="b" t="t" l="l"/>
              <a:pathLst>
                <a:path h="3129990" w="279915">
                  <a:moveTo>
                    <a:pt x="0" y="0"/>
                  </a:moveTo>
                  <a:lnTo>
                    <a:pt x="279915" y="0"/>
                  </a:lnTo>
                  <a:lnTo>
                    <a:pt x="279915" y="3129990"/>
                  </a:lnTo>
                  <a:lnTo>
                    <a:pt x="0" y="3129990"/>
                  </a:lnTo>
                  <a:close/>
                </a:path>
              </a:pathLst>
            </a:custGeom>
            <a:solidFill>
              <a:srgbClr val="FFFFFF"/>
            </a:solidFill>
          </p:spPr>
        </p:sp>
        <p:sp>
          <p:nvSpPr>
            <p:cNvPr name="TextBox 7" id="7"/>
            <p:cNvSpPr txBox="true"/>
            <p:nvPr/>
          </p:nvSpPr>
          <p:spPr>
            <a:xfrm>
              <a:off x="0" y="-47625"/>
              <a:ext cx="279915" cy="3177615"/>
            </a:xfrm>
            <a:prstGeom prst="rect">
              <a:avLst/>
            </a:prstGeom>
          </p:spPr>
          <p:txBody>
            <a:bodyPr anchor="ctr" rtlCol="false" tIns="50800" lIns="50800" bIns="50800" rIns="50800"/>
            <a:lstStyle/>
            <a:p>
              <a:pPr algn="ctr">
                <a:lnSpc>
                  <a:spcPts val="2332"/>
                </a:lnSpc>
              </a:pPr>
            </a:p>
          </p:txBody>
        </p:sp>
      </p:grpSp>
      <p:sp>
        <p:nvSpPr>
          <p:cNvPr name="Freeform 8" id="8"/>
          <p:cNvSpPr/>
          <p:nvPr/>
        </p:nvSpPr>
        <p:spPr>
          <a:xfrm flipH="false" flipV="false" rot="0">
            <a:off x="5636920" y="7016098"/>
            <a:ext cx="498971" cy="498971"/>
          </a:xfrm>
          <a:custGeom>
            <a:avLst/>
            <a:gdLst/>
            <a:ahLst/>
            <a:cxnLst/>
            <a:rect r="r" b="b" t="t" l="l"/>
            <a:pathLst>
              <a:path h="498971" w="498971">
                <a:moveTo>
                  <a:pt x="0" y="0"/>
                </a:moveTo>
                <a:lnTo>
                  <a:pt x="498972" y="0"/>
                </a:lnTo>
                <a:lnTo>
                  <a:pt x="498972" y="498972"/>
                </a:lnTo>
                <a:lnTo>
                  <a:pt x="0" y="49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598497" y="3423332"/>
            <a:ext cx="498971" cy="498971"/>
          </a:xfrm>
          <a:custGeom>
            <a:avLst/>
            <a:gdLst/>
            <a:ahLst/>
            <a:cxnLst/>
            <a:rect r="r" b="b" t="t" l="l"/>
            <a:pathLst>
              <a:path h="498971" w="498971">
                <a:moveTo>
                  <a:pt x="0" y="0"/>
                </a:moveTo>
                <a:lnTo>
                  <a:pt x="498972" y="0"/>
                </a:lnTo>
                <a:lnTo>
                  <a:pt x="498972" y="498971"/>
                </a:lnTo>
                <a:lnTo>
                  <a:pt x="0" y="4989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598890" y="856986"/>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6484345" y="9233457"/>
            <a:ext cx="1062802" cy="2107085"/>
            <a:chOff x="0" y="0"/>
            <a:chExt cx="279915" cy="554952"/>
          </a:xfrm>
        </p:grpSpPr>
        <p:sp>
          <p:nvSpPr>
            <p:cNvPr name="Freeform 12" id="12"/>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13" id="13"/>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sp>
        <p:nvSpPr>
          <p:cNvPr name="Freeform 14" id="14"/>
          <p:cNvSpPr/>
          <p:nvPr/>
        </p:nvSpPr>
        <p:spPr>
          <a:xfrm flipH="false" flipV="false" rot="0">
            <a:off x="6890797" y="9640435"/>
            <a:ext cx="303168" cy="303168"/>
          </a:xfrm>
          <a:custGeom>
            <a:avLst/>
            <a:gdLst/>
            <a:ahLst/>
            <a:cxnLst/>
            <a:rect r="r" b="b" t="t" l="l"/>
            <a:pathLst>
              <a:path h="303168" w="303168">
                <a:moveTo>
                  <a:pt x="0" y="0"/>
                </a:moveTo>
                <a:lnTo>
                  <a:pt x="303168" y="0"/>
                </a:lnTo>
                <a:lnTo>
                  <a:pt x="303168" y="303168"/>
                </a:lnTo>
                <a:lnTo>
                  <a:pt x="0" y="3031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829416" y="771599"/>
            <a:ext cx="1103587" cy="257175"/>
          </a:xfrm>
          <a:prstGeom prst="rect">
            <a:avLst/>
          </a:prstGeom>
        </p:spPr>
        <p:txBody>
          <a:bodyPr anchor="t" rtlCol="false" tIns="0" lIns="0" bIns="0" rIns="0">
            <a:spAutoFit/>
          </a:bodyPr>
          <a:lstStyle/>
          <a:p>
            <a:pPr algn="l">
              <a:lnSpc>
                <a:spcPts val="1999"/>
              </a:lnSpc>
            </a:pPr>
          </a:p>
        </p:txBody>
      </p:sp>
      <p:sp>
        <p:nvSpPr>
          <p:cNvPr name="Freeform 16" id="16"/>
          <p:cNvSpPr/>
          <p:nvPr/>
        </p:nvSpPr>
        <p:spPr>
          <a:xfrm flipH="false" flipV="false" rot="-1755515">
            <a:off x="6821346" y="7493520"/>
            <a:ext cx="2711171" cy="1792329"/>
          </a:xfrm>
          <a:custGeom>
            <a:avLst/>
            <a:gdLst/>
            <a:ahLst/>
            <a:cxnLst/>
            <a:rect r="r" b="b" t="t" l="l"/>
            <a:pathLst>
              <a:path h="1792329" w="2711171">
                <a:moveTo>
                  <a:pt x="0" y="0"/>
                </a:moveTo>
                <a:lnTo>
                  <a:pt x="2711171" y="0"/>
                </a:lnTo>
                <a:lnTo>
                  <a:pt x="2711171" y="1792329"/>
                </a:lnTo>
                <a:lnTo>
                  <a:pt x="0" y="17923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6711995" y="1578791"/>
            <a:ext cx="10835152" cy="3317607"/>
          </a:xfrm>
          <a:prstGeom prst="rect">
            <a:avLst/>
          </a:prstGeom>
        </p:spPr>
        <p:txBody>
          <a:bodyPr anchor="t" rtlCol="false" tIns="0" lIns="0" bIns="0" rIns="0">
            <a:spAutoFit/>
          </a:bodyPr>
          <a:lstStyle/>
          <a:p>
            <a:pPr algn="l">
              <a:lnSpc>
                <a:spcPts val="27139"/>
              </a:lnSpc>
              <a:spcBef>
                <a:spcPct val="0"/>
              </a:spcBef>
            </a:pPr>
            <a:r>
              <a:rPr lang="en-US" sz="19385">
                <a:solidFill>
                  <a:srgbClr val="FFFFFF"/>
                </a:solidFill>
                <a:latin typeface="Antonio"/>
                <a:ea typeface="Antonio"/>
                <a:cs typeface="Antonio"/>
                <a:sym typeface="Antonio"/>
              </a:rPr>
              <a:t>HACKATHON </a:t>
            </a:r>
          </a:p>
        </p:txBody>
      </p:sp>
      <p:sp>
        <p:nvSpPr>
          <p:cNvPr name="TextBox 18" id="18"/>
          <p:cNvSpPr txBox="true"/>
          <p:nvPr/>
        </p:nvSpPr>
        <p:spPr>
          <a:xfrm rot="0">
            <a:off x="6711995" y="4197500"/>
            <a:ext cx="10136380" cy="3317570"/>
          </a:xfrm>
          <a:prstGeom prst="rect">
            <a:avLst/>
          </a:prstGeom>
        </p:spPr>
        <p:txBody>
          <a:bodyPr anchor="t" rtlCol="false" tIns="0" lIns="0" bIns="0" rIns="0">
            <a:spAutoFit/>
          </a:bodyPr>
          <a:lstStyle/>
          <a:p>
            <a:pPr algn="l">
              <a:lnSpc>
                <a:spcPts val="27139"/>
              </a:lnSpc>
              <a:spcBef>
                <a:spcPct val="0"/>
              </a:spcBef>
            </a:pPr>
            <a:r>
              <a:rPr lang="en-US" b="true" sz="19385">
                <a:solidFill>
                  <a:srgbClr val="F0D06E"/>
                </a:solidFill>
                <a:latin typeface="Antonio Ultra-Bold"/>
                <a:ea typeface="Antonio Ultra-Bold"/>
                <a:cs typeface="Antonio Ultra-Bold"/>
                <a:sym typeface="Antonio Ultra-Bold"/>
              </a:rPr>
              <a:t>PITCH DECK</a:t>
            </a:r>
          </a:p>
        </p:txBody>
      </p:sp>
      <p:sp>
        <p:nvSpPr>
          <p:cNvPr name="TextBox 19" id="19"/>
          <p:cNvSpPr txBox="true"/>
          <p:nvPr/>
        </p:nvSpPr>
        <p:spPr>
          <a:xfrm rot="-5400000">
            <a:off x="4947870" y="8750684"/>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TextBox 20" id="20"/>
          <p:cNvSpPr txBox="true"/>
          <p:nvPr/>
        </p:nvSpPr>
        <p:spPr>
          <a:xfrm rot="-5400000">
            <a:off x="4947870" y="5208856"/>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TextBox 21" id="21"/>
          <p:cNvSpPr txBox="true"/>
          <p:nvPr/>
        </p:nvSpPr>
        <p:spPr>
          <a:xfrm rot="-5400000">
            <a:off x="4947870" y="1667028"/>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TextBox 22" id="22"/>
          <p:cNvSpPr txBox="true"/>
          <p:nvPr/>
        </p:nvSpPr>
        <p:spPr>
          <a:xfrm rot="0">
            <a:off x="16772174" y="9421090"/>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01</a:t>
            </a:r>
          </a:p>
        </p:txBody>
      </p:sp>
      <p:sp>
        <p:nvSpPr>
          <p:cNvPr name="TextBox 23" id="23"/>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sp>
        <p:nvSpPr>
          <p:cNvPr name="TextBox 24" id="24"/>
          <p:cNvSpPr txBox="true"/>
          <p:nvPr/>
        </p:nvSpPr>
        <p:spPr>
          <a:xfrm rot="0">
            <a:off x="7390349" y="9643015"/>
            <a:ext cx="3006998" cy="300588"/>
          </a:xfrm>
          <a:prstGeom prst="rect">
            <a:avLst/>
          </a:prstGeom>
        </p:spPr>
        <p:txBody>
          <a:bodyPr anchor="t" rtlCol="false" tIns="0" lIns="0" bIns="0" rIns="0">
            <a:spAutoFit/>
          </a:bodyPr>
          <a:lstStyle/>
          <a:p>
            <a:pPr algn="ctr">
              <a:lnSpc>
                <a:spcPts val="2332"/>
              </a:lnSpc>
              <a:spcBef>
                <a:spcPct val="0"/>
              </a:spcBef>
            </a:pPr>
            <a:r>
              <a:rPr lang="en-US" b="true" sz="1665">
                <a:solidFill>
                  <a:srgbClr val="FFFFFF"/>
                </a:solidFill>
                <a:latin typeface="Poppins Semi-Bold"/>
                <a:ea typeface="Poppins Semi-Bold"/>
                <a:cs typeface="Poppins Semi-Bold"/>
                <a:sym typeface="Poppins Semi-Bold"/>
              </a:rPr>
              <a:t>https://truepress.amssr.org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598890" y="856986"/>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484345" y="9233457"/>
            <a:ext cx="1062802" cy="2107085"/>
            <a:chOff x="0" y="0"/>
            <a:chExt cx="279915" cy="554952"/>
          </a:xfrm>
        </p:grpSpPr>
        <p:sp>
          <p:nvSpPr>
            <p:cNvPr name="Freeform 5" id="5"/>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6" id="6"/>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sp>
        <p:nvSpPr>
          <p:cNvPr name="TextBox 7" id="7"/>
          <p:cNvSpPr txBox="true"/>
          <p:nvPr/>
        </p:nvSpPr>
        <p:spPr>
          <a:xfrm rot="0">
            <a:off x="16772174" y="9421090"/>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10</a:t>
            </a:r>
          </a:p>
        </p:txBody>
      </p:sp>
      <p:sp>
        <p:nvSpPr>
          <p:cNvPr name="TextBox 8" id="8"/>
          <p:cNvSpPr txBox="true"/>
          <p:nvPr/>
        </p:nvSpPr>
        <p:spPr>
          <a:xfrm rot="0">
            <a:off x="1133428" y="2353720"/>
            <a:ext cx="13055429" cy="821055"/>
          </a:xfrm>
          <a:prstGeom prst="rect">
            <a:avLst/>
          </a:prstGeom>
        </p:spPr>
        <p:txBody>
          <a:bodyPr anchor="t" rtlCol="false" tIns="0" lIns="0" bIns="0" rIns="0">
            <a:spAutoFit/>
          </a:bodyPr>
          <a:lstStyle/>
          <a:p>
            <a:pPr algn="l">
              <a:lnSpc>
                <a:spcPts val="6719"/>
              </a:lnSpc>
              <a:spcBef>
                <a:spcPct val="0"/>
              </a:spcBef>
            </a:pPr>
            <a:r>
              <a:rPr lang="en-US" b="true" sz="4800">
                <a:solidFill>
                  <a:srgbClr val="F0D06E"/>
                </a:solidFill>
                <a:latin typeface="Antonio Ultra-Bold"/>
                <a:ea typeface="Antonio Ultra-Bold"/>
                <a:cs typeface="Antonio Ultra-Bold"/>
                <a:sym typeface="Antonio Ultra-Bold"/>
              </a:rPr>
              <a:t>ROADMAP TO FREEDOM – THE PATH TO PRESS PROTECTION</a:t>
            </a:r>
          </a:p>
        </p:txBody>
      </p:sp>
      <p:sp>
        <p:nvSpPr>
          <p:cNvPr name="TextBox 9" id="9"/>
          <p:cNvSpPr txBox="true"/>
          <p:nvPr/>
        </p:nvSpPr>
        <p:spPr>
          <a:xfrm rot="0">
            <a:off x="1133428" y="828675"/>
            <a:ext cx="5661501" cy="1766217"/>
          </a:xfrm>
          <a:prstGeom prst="rect">
            <a:avLst/>
          </a:prstGeom>
        </p:spPr>
        <p:txBody>
          <a:bodyPr anchor="t" rtlCol="false" tIns="0" lIns="0" bIns="0" rIns="0">
            <a:spAutoFit/>
          </a:bodyPr>
          <a:lstStyle/>
          <a:p>
            <a:pPr algn="l">
              <a:lnSpc>
                <a:spcPts val="14474"/>
              </a:lnSpc>
              <a:spcBef>
                <a:spcPct val="0"/>
              </a:spcBef>
            </a:pPr>
            <a:r>
              <a:rPr lang="en-US" sz="10338">
                <a:solidFill>
                  <a:srgbClr val="FFFFFF"/>
                </a:solidFill>
                <a:latin typeface="Antonio"/>
                <a:ea typeface="Antonio"/>
                <a:cs typeface="Antonio"/>
                <a:sym typeface="Antonio"/>
              </a:rPr>
              <a:t>MONTH 1-3</a:t>
            </a:r>
          </a:p>
        </p:txBody>
      </p:sp>
      <p:sp>
        <p:nvSpPr>
          <p:cNvPr name="TextBox 10" id="10"/>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sp>
        <p:nvSpPr>
          <p:cNvPr name="TextBox 11" id="11"/>
          <p:cNvSpPr txBox="true"/>
          <p:nvPr/>
        </p:nvSpPr>
        <p:spPr>
          <a:xfrm rot="0">
            <a:off x="1133428" y="3117625"/>
            <a:ext cx="15819675" cy="7433310"/>
          </a:xfrm>
          <a:prstGeom prst="rect">
            <a:avLst/>
          </a:prstGeom>
        </p:spPr>
        <p:txBody>
          <a:bodyPr anchor="t" rtlCol="false" tIns="0" lIns="0" bIns="0" rIns="0">
            <a:spAutoFit/>
          </a:bodyPr>
          <a:lstStyle/>
          <a:p>
            <a:pPr algn="l">
              <a:lnSpc>
                <a:spcPts val="2940"/>
              </a:lnSpc>
              <a:spcBef>
                <a:spcPct val="0"/>
              </a:spcBef>
            </a:pPr>
            <a:r>
              <a:rPr lang="en-US" b="true" sz="2100">
                <a:solidFill>
                  <a:srgbClr val="FFFFFF"/>
                </a:solidFill>
                <a:latin typeface="Poppins Semi-Bold"/>
                <a:ea typeface="Poppins Semi-Bold"/>
                <a:cs typeface="Poppins Semi-Bold"/>
                <a:sym typeface="Poppins Semi-Bold"/>
              </a:rPr>
              <a:t>Month 1: </a:t>
            </a:r>
            <a:r>
              <a:rPr lang="en-US" sz="2100">
                <a:solidFill>
                  <a:srgbClr val="FFFFFF"/>
                </a:solidFill>
                <a:latin typeface="Poppins"/>
                <a:ea typeface="Poppins"/>
                <a:cs typeface="Poppins"/>
                <a:sym typeface="Poppins"/>
              </a:rPr>
              <a:t>Enhancing Anonymity &amp; Decentralized Storage</a:t>
            </a:r>
          </a:p>
          <a:p>
            <a:pPr algn="l">
              <a:lnSpc>
                <a:spcPts val="2940"/>
              </a:lnSpc>
              <a:spcBef>
                <a:spcPct val="0"/>
              </a:spcBef>
            </a:pPr>
            <a:r>
              <a:rPr lang="en-US" b="true" sz="2100">
                <a:solidFill>
                  <a:srgbClr val="FFFFFF"/>
                </a:solidFill>
                <a:latin typeface="Poppins Semi-Bold"/>
                <a:ea typeface="Poppins Semi-Bold"/>
                <a:cs typeface="Poppins Semi-Bold"/>
                <a:sym typeface="Poppins Semi-Bold"/>
              </a:rPr>
              <a:t>Goal: </a:t>
            </a:r>
            <a:r>
              <a:rPr lang="en-US" sz="2100">
                <a:solidFill>
                  <a:srgbClr val="FFFFFF"/>
                </a:solidFill>
                <a:latin typeface="Poppins"/>
                <a:ea typeface="Poppins"/>
                <a:cs typeface="Poppins"/>
                <a:sym typeface="Poppins"/>
              </a:rPr>
              <a:t>Secure journalist identity and remove dependency on centralized storage.</a:t>
            </a:r>
          </a:p>
          <a:p>
            <a:pPr algn="l">
              <a:lnSpc>
                <a:spcPts val="2940"/>
              </a:lnSpc>
              <a:spcBef>
                <a:spcPct val="0"/>
              </a:spcBef>
            </a:pPr>
            <a:r>
              <a:rPr lang="en-US" b="true" sz="2100">
                <a:solidFill>
                  <a:srgbClr val="FFFFFF"/>
                </a:solidFill>
                <a:latin typeface="Poppins Semi-Bold"/>
                <a:ea typeface="Poppins Semi-Bold"/>
                <a:cs typeface="Poppins Semi-Bold"/>
                <a:sym typeface="Poppins Semi-Bold"/>
              </a:rPr>
              <a:t>Key Actions:</a:t>
            </a:r>
          </a:p>
          <a:p>
            <a:pPr algn="l" marL="453390" indent="-226695" lvl="1">
              <a:lnSpc>
                <a:spcPts val="2940"/>
              </a:lnSpc>
              <a:spcBef>
                <a:spcPct val="0"/>
              </a:spcBef>
              <a:buAutoNum type="arabicPeriod" startAt="1"/>
            </a:pPr>
            <a:r>
              <a:rPr lang="en-US" b="true" sz="2100">
                <a:solidFill>
                  <a:srgbClr val="FFFFFF"/>
                </a:solidFill>
                <a:latin typeface="Poppins Semi-Bold"/>
                <a:ea typeface="Poppins Semi-Bold"/>
                <a:cs typeface="Poppins Semi-Bold"/>
                <a:sym typeface="Poppins Semi-Bold"/>
              </a:rPr>
              <a:t>I</a:t>
            </a:r>
            <a:r>
              <a:rPr lang="en-US" sz="2100">
                <a:solidFill>
                  <a:srgbClr val="FFFFFF"/>
                </a:solidFill>
                <a:latin typeface="Poppins"/>
                <a:ea typeface="Poppins"/>
                <a:cs typeface="Poppins"/>
                <a:sym typeface="Poppins"/>
              </a:rPr>
              <a:t>mplement Tor access and Zero-Knowledge Proofs to enable anonymous submissions.</a:t>
            </a:r>
          </a:p>
          <a:p>
            <a:pPr algn="l">
              <a:lnSpc>
                <a:spcPts val="2940"/>
              </a:lnSpc>
              <a:spcBef>
                <a:spcPct val="0"/>
              </a:spcBef>
            </a:pPr>
            <a:r>
              <a:rPr lang="en-US" sz="2100">
                <a:solidFill>
                  <a:srgbClr val="FFFFFF"/>
                </a:solidFill>
                <a:latin typeface="Poppins"/>
                <a:ea typeface="Poppins"/>
                <a:cs typeface="Poppins"/>
                <a:sym typeface="Poppins"/>
              </a:rPr>
              <a:t>   2.</a:t>
            </a:r>
            <a:r>
              <a:rPr lang="en-US" sz="2100">
                <a:solidFill>
                  <a:srgbClr val="FFFFFF"/>
                </a:solidFill>
                <a:latin typeface="Poppins"/>
                <a:ea typeface="Poppins"/>
                <a:cs typeface="Poppins"/>
                <a:sym typeface="Poppins"/>
              </a:rPr>
              <a:t>Transition to IPFS for decentralized, immutable file storage.</a:t>
            </a:r>
          </a:p>
          <a:p>
            <a:pPr algn="l">
              <a:lnSpc>
                <a:spcPts val="2940"/>
              </a:lnSpc>
              <a:spcBef>
                <a:spcPct val="0"/>
              </a:spcBef>
            </a:pPr>
            <a:r>
              <a:rPr lang="en-US" sz="2100">
                <a:solidFill>
                  <a:srgbClr val="FFFFFF"/>
                </a:solidFill>
                <a:latin typeface="Poppins"/>
                <a:ea typeface="Poppins"/>
                <a:cs typeface="Poppins"/>
                <a:sym typeface="Poppins"/>
              </a:rPr>
              <a:t>   3. Set up a donation model to sustain storage costs, maintaining affordability.</a:t>
            </a:r>
          </a:p>
          <a:p>
            <a:pPr algn="l">
              <a:lnSpc>
                <a:spcPts val="2940"/>
              </a:lnSpc>
              <a:spcBef>
                <a:spcPct val="0"/>
              </a:spcBef>
            </a:pPr>
          </a:p>
          <a:p>
            <a:pPr algn="l">
              <a:lnSpc>
                <a:spcPts val="2940"/>
              </a:lnSpc>
              <a:spcBef>
                <a:spcPct val="0"/>
              </a:spcBef>
            </a:pPr>
            <a:r>
              <a:rPr lang="en-US" b="true" sz="2100">
                <a:solidFill>
                  <a:srgbClr val="FFFFFF"/>
                </a:solidFill>
                <a:latin typeface="Poppins Semi-Bold"/>
                <a:ea typeface="Poppins Semi-Bold"/>
                <a:cs typeface="Poppins Semi-Bold"/>
                <a:sym typeface="Poppins Semi-Bold"/>
              </a:rPr>
              <a:t>Month 2: </a:t>
            </a:r>
            <a:r>
              <a:rPr lang="en-US" sz="2100">
                <a:solidFill>
                  <a:srgbClr val="FFFFFF"/>
                </a:solidFill>
                <a:latin typeface="Poppins"/>
                <a:ea typeface="Poppins"/>
                <a:cs typeface="Poppins"/>
                <a:sym typeface="Poppins"/>
              </a:rPr>
              <a:t>Immutability &amp; Censorship Resistance</a:t>
            </a:r>
          </a:p>
          <a:p>
            <a:pPr algn="l">
              <a:lnSpc>
                <a:spcPts val="2940"/>
              </a:lnSpc>
              <a:spcBef>
                <a:spcPct val="0"/>
              </a:spcBef>
            </a:pPr>
            <a:r>
              <a:rPr lang="en-US" b="true" sz="2100">
                <a:solidFill>
                  <a:srgbClr val="FFFFFF"/>
                </a:solidFill>
                <a:latin typeface="Poppins Semi-Bold"/>
                <a:ea typeface="Poppins Semi-Bold"/>
                <a:cs typeface="Poppins Semi-Bold"/>
                <a:sym typeface="Poppins Semi-Bold"/>
              </a:rPr>
              <a:t>Goal: </a:t>
            </a:r>
            <a:r>
              <a:rPr lang="en-US" sz="2100">
                <a:solidFill>
                  <a:srgbClr val="FFFFFF"/>
                </a:solidFill>
                <a:latin typeface="Poppins"/>
                <a:ea typeface="Poppins"/>
                <a:cs typeface="Poppins"/>
                <a:sym typeface="Poppins"/>
              </a:rPr>
              <a:t>Lock content in place and guarantee access from any location.</a:t>
            </a:r>
          </a:p>
          <a:p>
            <a:pPr algn="l">
              <a:lnSpc>
                <a:spcPts val="2940"/>
              </a:lnSpc>
              <a:spcBef>
                <a:spcPct val="0"/>
              </a:spcBef>
            </a:pPr>
            <a:r>
              <a:rPr lang="en-US" b="true" sz="2100">
                <a:solidFill>
                  <a:srgbClr val="FFFFFF"/>
                </a:solidFill>
                <a:latin typeface="Poppins Semi-Bold"/>
                <a:ea typeface="Poppins Semi-Bold"/>
                <a:cs typeface="Poppins Semi-Bold"/>
                <a:sym typeface="Poppins Semi-Bold"/>
              </a:rPr>
              <a:t>Key Actions:</a:t>
            </a:r>
          </a:p>
          <a:p>
            <a:pPr algn="l" marL="453390" indent="-226695" lvl="1">
              <a:lnSpc>
                <a:spcPts val="2940"/>
              </a:lnSpc>
              <a:spcBef>
                <a:spcPct val="0"/>
              </a:spcBef>
              <a:buAutoNum type="arabicPeriod" startAt="1"/>
            </a:pPr>
            <a:r>
              <a:rPr lang="en-US" sz="2100">
                <a:solidFill>
                  <a:srgbClr val="FFFFFF"/>
                </a:solidFill>
                <a:latin typeface="Poppins"/>
                <a:ea typeface="Poppins"/>
                <a:cs typeface="Poppins"/>
                <a:sym typeface="Poppins"/>
              </a:rPr>
              <a:t>Enable irreversible publishing on Lisk blockchain, ensuring content permanence.</a:t>
            </a:r>
          </a:p>
          <a:p>
            <a:pPr algn="l">
              <a:lnSpc>
                <a:spcPts val="2940"/>
              </a:lnSpc>
              <a:spcBef>
                <a:spcPct val="0"/>
              </a:spcBef>
            </a:pPr>
            <a:r>
              <a:rPr lang="en-US" sz="2100">
                <a:solidFill>
                  <a:srgbClr val="FFFFFF"/>
                </a:solidFill>
                <a:latin typeface="Poppins"/>
                <a:ea typeface="Poppins"/>
                <a:cs typeface="Poppins"/>
                <a:sym typeface="Poppins"/>
              </a:rPr>
              <a:t>   2. </a:t>
            </a:r>
            <a:r>
              <a:rPr lang="en-US" sz="2100">
                <a:solidFill>
                  <a:srgbClr val="FFFFFF"/>
                </a:solidFill>
                <a:latin typeface="Poppins"/>
                <a:ea typeface="Poppins"/>
                <a:cs typeface="Poppins"/>
                <a:sym typeface="Poppins"/>
              </a:rPr>
              <a:t>Establish Tor and IPFS-based mirrors to allow access in restricted regions.</a:t>
            </a:r>
          </a:p>
          <a:p>
            <a:pPr algn="l">
              <a:lnSpc>
                <a:spcPts val="2940"/>
              </a:lnSpc>
              <a:spcBef>
                <a:spcPct val="0"/>
              </a:spcBef>
            </a:pPr>
          </a:p>
          <a:p>
            <a:pPr algn="l">
              <a:lnSpc>
                <a:spcPts val="2940"/>
              </a:lnSpc>
              <a:spcBef>
                <a:spcPct val="0"/>
              </a:spcBef>
            </a:pPr>
            <a:r>
              <a:rPr lang="en-US" b="true" sz="2100">
                <a:solidFill>
                  <a:srgbClr val="FFFFFF"/>
                </a:solidFill>
                <a:latin typeface="Poppins Bold"/>
                <a:ea typeface="Poppins Bold"/>
                <a:cs typeface="Poppins Bold"/>
                <a:sym typeface="Poppins Bold"/>
              </a:rPr>
              <a:t>Month 3:</a:t>
            </a:r>
            <a:r>
              <a:rPr lang="en-US" sz="2100">
                <a:solidFill>
                  <a:srgbClr val="FFFFFF"/>
                </a:solidFill>
                <a:latin typeface="Poppins"/>
                <a:ea typeface="Poppins"/>
                <a:cs typeface="Poppins"/>
                <a:sym typeface="Poppins"/>
              </a:rPr>
              <a:t> Introduce encryption for all files, reinforcing security against tracking.</a:t>
            </a:r>
          </a:p>
          <a:p>
            <a:pPr algn="l">
              <a:lnSpc>
                <a:spcPts val="2940"/>
              </a:lnSpc>
              <a:spcBef>
                <a:spcPct val="0"/>
              </a:spcBef>
            </a:pPr>
            <a:r>
              <a:rPr lang="en-US" b="true" sz="2100">
                <a:solidFill>
                  <a:srgbClr val="FFFFFF"/>
                </a:solidFill>
                <a:latin typeface="Poppins Bold"/>
                <a:ea typeface="Poppins Bold"/>
                <a:cs typeface="Poppins Bold"/>
                <a:sym typeface="Poppins Bold"/>
              </a:rPr>
              <a:t>Goal: </a:t>
            </a:r>
            <a:r>
              <a:rPr lang="en-US" sz="2100">
                <a:solidFill>
                  <a:srgbClr val="FFFFFF"/>
                </a:solidFill>
                <a:latin typeface="Poppins"/>
                <a:ea typeface="Poppins"/>
                <a:cs typeface="Poppins"/>
                <a:sym typeface="Poppins"/>
              </a:rPr>
              <a:t>Support journalistic integrity and safeguard global access.</a:t>
            </a:r>
          </a:p>
          <a:p>
            <a:pPr algn="l">
              <a:lnSpc>
                <a:spcPts val="2940"/>
              </a:lnSpc>
              <a:spcBef>
                <a:spcPct val="0"/>
              </a:spcBef>
            </a:pPr>
            <a:r>
              <a:rPr lang="en-US" b="true" sz="2100">
                <a:solidFill>
                  <a:srgbClr val="FFFFFF"/>
                </a:solidFill>
                <a:latin typeface="Poppins Bold"/>
                <a:ea typeface="Poppins Bold"/>
                <a:cs typeface="Poppins Bold"/>
                <a:sym typeface="Poppins Bold"/>
              </a:rPr>
              <a:t>Key Actions:</a:t>
            </a:r>
          </a:p>
          <a:p>
            <a:pPr algn="l" marL="453390" indent="-226695" lvl="1">
              <a:lnSpc>
                <a:spcPts val="2940"/>
              </a:lnSpc>
              <a:spcBef>
                <a:spcPct val="0"/>
              </a:spcBef>
              <a:buAutoNum type="arabicPeriod" startAt="1"/>
            </a:pPr>
            <a:r>
              <a:rPr lang="en-US" sz="2100">
                <a:solidFill>
                  <a:srgbClr val="FFFFFF"/>
                </a:solidFill>
                <a:latin typeface="Poppins"/>
                <a:ea typeface="Poppins"/>
                <a:cs typeface="Poppins"/>
                <a:sym typeface="Poppins"/>
              </a:rPr>
              <a:t> </a:t>
            </a:r>
            <a:r>
              <a:rPr lang="en-US" sz="2100">
                <a:solidFill>
                  <a:srgbClr val="FFFFFF"/>
                </a:solidFill>
                <a:latin typeface="Poppins"/>
                <a:ea typeface="Poppins"/>
                <a:cs typeface="Poppins"/>
                <a:sym typeface="Poppins"/>
              </a:rPr>
              <a:t>Launch decentralized identity credentials, letting reporters verify credibility without revealing personal data.</a:t>
            </a:r>
          </a:p>
          <a:p>
            <a:pPr algn="l">
              <a:lnSpc>
                <a:spcPts val="2940"/>
              </a:lnSpc>
              <a:spcBef>
                <a:spcPct val="0"/>
              </a:spcBef>
            </a:pPr>
            <a:r>
              <a:rPr lang="en-US" sz="2100">
                <a:solidFill>
                  <a:srgbClr val="FFFFFF"/>
                </a:solidFill>
                <a:latin typeface="Poppins"/>
                <a:ea typeface="Poppins"/>
                <a:cs typeface="Poppins"/>
                <a:sym typeface="Poppins"/>
              </a:rPr>
              <a:t>   </a:t>
            </a:r>
            <a:r>
              <a:rPr lang="en-US" sz="2100">
                <a:solidFill>
                  <a:srgbClr val="FFFFFF"/>
                </a:solidFill>
                <a:latin typeface="Poppins"/>
                <a:ea typeface="Poppins"/>
                <a:cs typeface="Poppins"/>
                <a:sym typeface="Poppins"/>
              </a:rPr>
              <a:t>2. Increase IPFS redundancy for stable content availability.</a:t>
            </a:r>
          </a:p>
          <a:p>
            <a:pPr algn="l">
              <a:lnSpc>
                <a:spcPts val="2940"/>
              </a:lnSpc>
              <a:spcBef>
                <a:spcPct val="0"/>
              </a:spcBef>
            </a:pPr>
            <a:r>
              <a:rPr lang="en-US" sz="2100">
                <a:solidFill>
                  <a:srgbClr val="FFFFFF"/>
                </a:solidFill>
                <a:latin typeface="Poppins"/>
                <a:ea typeface="Poppins"/>
                <a:cs typeface="Poppins"/>
                <a:sym typeface="Poppins"/>
              </a:rPr>
              <a:t>   3. Run community outreach for journalist onboarding and donation support.</a:t>
            </a:r>
          </a:p>
          <a:p>
            <a:pPr algn="l">
              <a:lnSpc>
                <a:spcPts val="294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598890" y="856986"/>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484345" y="9233457"/>
            <a:ext cx="1062802" cy="2107085"/>
            <a:chOff x="0" y="0"/>
            <a:chExt cx="279915" cy="554952"/>
          </a:xfrm>
        </p:grpSpPr>
        <p:sp>
          <p:nvSpPr>
            <p:cNvPr name="Freeform 5" id="5"/>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6" id="6"/>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sp>
        <p:nvSpPr>
          <p:cNvPr name="TextBox 7" id="7"/>
          <p:cNvSpPr txBox="true"/>
          <p:nvPr/>
        </p:nvSpPr>
        <p:spPr>
          <a:xfrm rot="0">
            <a:off x="16772174" y="9421090"/>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11</a:t>
            </a:r>
          </a:p>
        </p:txBody>
      </p:sp>
      <p:sp>
        <p:nvSpPr>
          <p:cNvPr name="TextBox 8" id="8"/>
          <p:cNvSpPr txBox="true"/>
          <p:nvPr/>
        </p:nvSpPr>
        <p:spPr>
          <a:xfrm rot="0">
            <a:off x="1757706" y="3103622"/>
            <a:ext cx="14243653" cy="1766217"/>
          </a:xfrm>
          <a:prstGeom prst="rect">
            <a:avLst/>
          </a:prstGeom>
        </p:spPr>
        <p:txBody>
          <a:bodyPr anchor="t" rtlCol="false" tIns="0" lIns="0" bIns="0" rIns="0">
            <a:spAutoFit/>
          </a:bodyPr>
          <a:lstStyle/>
          <a:p>
            <a:pPr algn="ctr">
              <a:lnSpc>
                <a:spcPts val="14474"/>
              </a:lnSpc>
              <a:spcBef>
                <a:spcPct val="0"/>
              </a:spcBef>
            </a:pPr>
            <a:r>
              <a:rPr lang="en-US" b="true" sz="10338">
                <a:solidFill>
                  <a:srgbClr val="F0D06E"/>
                </a:solidFill>
                <a:latin typeface="Antonio Ultra-Bold"/>
                <a:ea typeface="Antonio Ultra-Bold"/>
                <a:cs typeface="Antonio Ultra-Bold"/>
                <a:sym typeface="Antonio Ultra-Bold"/>
              </a:rPr>
              <a:t>THE VISION OF OUR SOLUTION</a:t>
            </a:r>
          </a:p>
        </p:txBody>
      </p:sp>
      <p:sp>
        <p:nvSpPr>
          <p:cNvPr name="TextBox 9" id="9"/>
          <p:cNvSpPr txBox="true"/>
          <p:nvPr/>
        </p:nvSpPr>
        <p:spPr>
          <a:xfrm rot="0">
            <a:off x="5006481" y="1391508"/>
            <a:ext cx="7746105" cy="1766217"/>
          </a:xfrm>
          <a:prstGeom prst="rect">
            <a:avLst/>
          </a:prstGeom>
        </p:spPr>
        <p:txBody>
          <a:bodyPr anchor="t" rtlCol="false" tIns="0" lIns="0" bIns="0" rIns="0">
            <a:spAutoFit/>
          </a:bodyPr>
          <a:lstStyle/>
          <a:p>
            <a:pPr algn="ctr">
              <a:lnSpc>
                <a:spcPts val="14474"/>
              </a:lnSpc>
              <a:spcBef>
                <a:spcPct val="0"/>
              </a:spcBef>
            </a:pPr>
            <a:r>
              <a:rPr lang="en-US" sz="10338">
                <a:solidFill>
                  <a:srgbClr val="FFFFFF"/>
                </a:solidFill>
                <a:latin typeface="Antonio"/>
                <a:ea typeface="Antonio"/>
                <a:cs typeface="Antonio"/>
                <a:sym typeface="Antonio"/>
              </a:rPr>
              <a:t>CONCLUSION: </a:t>
            </a:r>
          </a:p>
        </p:txBody>
      </p:sp>
      <p:sp>
        <p:nvSpPr>
          <p:cNvPr name="TextBox 10" id="10"/>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sp>
        <p:nvSpPr>
          <p:cNvPr name="TextBox 11" id="11"/>
          <p:cNvSpPr txBox="true"/>
          <p:nvPr/>
        </p:nvSpPr>
        <p:spPr>
          <a:xfrm rot="0">
            <a:off x="4075400" y="5195324"/>
            <a:ext cx="10137200" cy="2967588"/>
          </a:xfrm>
          <a:prstGeom prst="rect">
            <a:avLst/>
          </a:prstGeom>
        </p:spPr>
        <p:txBody>
          <a:bodyPr anchor="t" rtlCol="false" tIns="0" lIns="0" bIns="0" rIns="0">
            <a:spAutoFit/>
          </a:bodyPr>
          <a:lstStyle/>
          <a:p>
            <a:pPr algn="ctr">
              <a:lnSpc>
                <a:spcPts val="3312"/>
              </a:lnSpc>
            </a:pPr>
            <a:r>
              <a:rPr lang="en-US" sz="2365" b="true">
                <a:solidFill>
                  <a:srgbClr val="FFFFFF"/>
                </a:solidFill>
                <a:latin typeface="Poppins Semi-Bold"/>
                <a:ea typeface="Poppins Semi-Bold"/>
                <a:cs typeface="Poppins Semi-Bold"/>
                <a:sym typeface="Poppins Semi-Bold"/>
              </a:rPr>
              <a:t>We aim to solve the problem of the oppression of press that is, us.</a:t>
            </a:r>
            <a:r>
              <a:rPr lang="en-US" sz="2365" b="true">
                <a:solidFill>
                  <a:srgbClr val="FFFFFF"/>
                </a:solidFill>
                <a:latin typeface="Poppins Semi-Bold"/>
                <a:ea typeface="Poppins Semi-Bold"/>
                <a:cs typeface="Poppins Semi-Bold"/>
                <a:sym typeface="Poppins Semi-Bold"/>
              </a:rPr>
              <a:t> </a:t>
            </a:r>
          </a:p>
          <a:p>
            <a:pPr algn="ctr">
              <a:lnSpc>
                <a:spcPts val="3312"/>
              </a:lnSpc>
            </a:pPr>
            <a:r>
              <a:rPr lang="en-US" sz="2365" b="true">
                <a:solidFill>
                  <a:srgbClr val="FFFFFF"/>
                </a:solidFill>
                <a:latin typeface="Poppins Semi-Bold"/>
                <a:ea typeface="Poppins Semi-Bold"/>
                <a:cs typeface="Poppins Semi-Bold"/>
                <a:sym typeface="Poppins Semi-Bold"/>
              </a:rPr>
              <a:t>With this roadmap, we have an incredible and structured path to take TruPress from an MVP to a fully functional, resilient, censorship-proof platform that journalists can rely on for securely publishing news without fear of governmental interference or threats of violence.</a:t>
            </a:r>
          </a:p>
          <a:p>
            <a:pPr algn="ctr">
              <a:lnSpc>
                <a:spcPts val="345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6484345" y="9233457"/>
            <a:ext cx="1062802" cy="2107085"/>
            <a:chOff x="0" y="0"/>
            <a:chExt cx="279915" cy="554952"/>
          </a:xfrm>
        </p:grpSpPr>
        <p:sp>
          <p:nvSpPr>
            <p:cNvPr name="Freeform 4" id="4"/>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5" id="5"/>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sp>
        <p:nvSpPr>
          <p:cNvPr name="TextBox 6" id="6"/>
          <p:cNvSpPr txBox="true"/>
          <p:nvPr/>
        </p:nvSpPr>
        <p:spPr>
          <a:xfrm rot="0">
            <a:off x="4075810" y="4419460"/>
            <a:ext cx="5241305" cy="3317570"/>
          </a:xfrm>
          <a:prstGeom prst="rect">
            <a:avLst/>
          </a:prstGeom>
        </p:spPr>
        <p:txBody>
          <a:bodyPr anchor="t" rtlCol="false" tIns="0" lIns="0" bIns="0" rIns="0">
            <a:spAutoFit/>
          </a:bodyPr>
          <a:lstStyle/>
          <a:p>
            <a:pPr algn="l">
              <a:lnSpc>
                <a:spcPts val="27139"/>
              </a:lnSpc>
              <a:spcBef>
                <a:spcPct val="0"/>
              </a:spcBef>
            </a:pPr>
            <a:r>
              <a:rPr lang="en-US" b="true" sz="19385">
                <a:solidFill>
                  <a:srgbClr val="F0D06E"/>
                </a:solidFill>
                <a:latin typeface="Antonio Ultra-Bold"/>
                <a:ea typeface="Antonio Ultra-Bold"/>
                <a:cs typeface="Antonio Ultra-Bold"/>
                <a:sym typeface="Antonio Ultra-Bold"/>
              </a:rPr>
              <a:t>YOU.</a:t>
            </a:r>
          </a:p>
        </p:txBody>
      </p:sp>
      <p:sp>
        <p:nvSpPr>
          <p:cNvPr name="Freeform 7" id="7"/>
          <p:cNvSpPr/>
          <p:nvPr/>
        </p:nvSpPr>
        <p:spPr>
          <a:xfrm flipH="false" flipV="false" rot="5400000">
            <a:off x="8217199" y="6044341"/>
            <a:ext cx="615405" cy="615405"/>
          </a:xfrm>
          <a:custGeom>
            <a:avLst/>
            <a:gdLst/>
            <a:ahLst/>
            <a:cxnLst/>
            <a:rect r="r" b="b" t="t" l="l"/>
            <a:pathLst>
              <a:path h="615405" w="615405">
                <a:moveTo>
                  <a:pt x="0" y="0"/>
                </a:moveTo>
                <a:lnTo>
                  <a:pt x="615405" y="0"/>
                </a:lnTo>
                <a:lnTo>
                  <a:pt x="615405" y="615405"/>
                </a:lnTo>
                <a:lnTo>
                  <a:pt x="0" y="6154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076511" y="9558692"/>
            <a:ext cx="400596" cy="343056"/>
          </a:xfrm>
          <a:custGeom>
            <a:avLst/>
            <a:gdLst/>
            <a:ahLst/>
            <a:cxnLst/>
            <a:rect r="r" b="b" t="t" l="l"/>
            <a:pathLst>
              <a:path h="343056" w="400596">
                <a:moveTo>
                  <a:pt x="0" y="0"/>
                </a:moveTo>
                <a:lnTo>
                  <a:pt x="400597" y="0"/>
                </a:lnTo>
                <a:lnTo>
                  <a:pt x="400597" y="343056"/>
                </a:lnTo>
                <a:lnTo>
                  <a:pt x="0" y="343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489344" y="9600547"/>
            <a:ext cx="343056" cy="343056"/>
          </a:xfrm>
          <a:custGeom>
            <a:avLst/>
            <a:gdLst/>
            <a:ahLst/>
            <a:cxnLst/>
            <a:rect r="r" b="b" t="t" l="l"/>
            <a:pathLst>
              <a:path h="343056" w="343056">
                <a:moveTo>
                  <a:pt x="0" y="0"/>
                </a:moveTo>
                <a:lnTo>
                  <a:pt x="343056" y="0"/>
                </a:lnTo>
                <a:lnTo>
                  <a:pt x="343056" y="343056"/>
                </a:lnTo>
                <a:lnTo>
                  <a:pt x="0" y="343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3177559" y="4602839"/>
            <a:ext cx="501500" cy="540661"/>
            <a:chOff x="0" y="0"/>
            <a:chExt cx="132082" cy="142396"/>
          </a:xfrm>
        </p:grpSpPr>
        <p:sp>
          <p:nvSpPr>
            <p:cNvPr name="Freeform 11" id="11"/>
            <p:cNvSpPr/>
            <p:nvPr/>
          </p:nvSpPr>
          <p:spPr>
            <a:xfrm flipH="false" flipV="false" rot="0">
              <a:off x="0" y="0"/>
              <a:ext cx="132082" cy="142396"/>
            </a:xfrm>
            <a:custGeom>
              <a:avLst/>
              <a:gdLst/>
              <a:ahLst/>
              <a:cxnLst/>
              <a:rect r="r" b="b" t="t" l="l"/>
              <a:pathLst>
                <a:path h="142396" w="132082">
                  <a:moveTo>
                    <a:pt x="0" y="0"/>
                  </a:moveTo>
                  <a:lnTo>
                    <a:pt x="132082" y="0"/>
                  </a:lnTo>
                  <a:lnTo>
                    <a:pt x="132082" y="142396"/>
                  </a:lnTo>
                  <a:lnTo>
                    <a:pt x="0" y="142396"/>
                  </a:lnTo>
                  <a:close/>
                </a:path>
              </a:pathLst>
            </a:custGeom>
            <a:solidFill>
              <a:srgbClr val="FFFFFF"/>
            </a:solidFill>
          </p:spPr>
        </p:sp>
        <p:sp>
          <p:nvSpPr>
            <p:cNvPr name="TextBox 12" id="12"/>
            <p:cNvSpPr txBox="true"/>
            <p:nvPr/>
          </p:nvSpPr>
          <p:spPr>
            <a:xfrm>
              <a:off x="0" y="-47625"/>
              <a:ext cx="132082" cy="190021"/>
            </a:xfrm>
            <a:prstGeom prst="rect">
              <a:avLst/>
            </a:prstGeom>
          </p:spPr>
          <p:txBody>
            <a:bodyPr anchor="ctr" rtlCol="false" tIns="50800" lIns="50800" bIns="50800" rIns="50800"/>
            <a:lstStyle/>
            <a:p>
              <a:pPr algn="ctr">
                <a:lnSpc>
                  <a:spcPts val="2332"/>
                </a:lnSpc>
              </a:pPr>
            </a:p>
          </p:txBody>
        </p:sp>
      </p:grpSp>
      <p:sp>
        <p:nvSpPr>
          <p:cNvPr name="Freeform 13" id="13"/>
          <p:cNvSpPr/>
          <p:nvPr/>
        </p:nvSpPr>
        <p:spPr>
          <a:xfrm flipH="false" flipV="false" rot="0">
            <a:off x="7489344" y="9131819"/>
            <a:ext cx="343056" cy="343056"/>
          </a:xfrm>
          <a:custGeom>
            <a:avLst/>
            <a:gdLst/>
            <a:ahLst/>
            <a:cxnLst/>
            <a:rect r="r" b="b" t="t" l="l"/>
            <a:pathLst>
              <a:path h="343056" w="343056">
                <a:moveTo>
                  <a:pt x="0" y="0"/>
                </a:moveTo>
                <a:lnTo>
                  <a:pt x="343056" y="0"/>
                </a:lnTo>
                <a:lnTo>
                  <a:pt x="343056" y="343056"/>
                </a:lnTo>
                <a:lnTo>
                  <a:pt x="0" y="343056"/>
                </a:lnTo>
                <a:lnTo>
                  <a:pt x="0" y="0"/>
                </a:lnTo>
                <a:close/>
              </a:path>
            </a:pathLst>
          </a:custGeom>
          <a:blipFill>
            <a:blip r:embed="rId9"/>
            <a:stretch>
              <a:fillRect l="0" t="0" r="0" b="0"/>
            </a:stretch>
          </a:blipFill>
        </p:spPr>
      </p:sp>
      <p:sp>
        <p:nvSpPr>
          <p:cNvPr name="TextBox 14" id="14"/>
          <p:cNvSpPr txBox="true"/>
          <p:nvPr/>
        </p:nvSpPr>
        <p:spPr>
          <a:xfrm rot="0">
            <a:off x="16772174" y="9421090"/>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12</a:t>
            </a:r>
          </a:p>
        </p:txBody>
      </p:sp>
      <p:sp>
        <p:nvSpPr>
          <p:cNvPr name="TextBox 15" id="15"/>
          <p:cNvSpPr txBox="true"/>
          <p:nvPr/>
        </p:nvSpPr>
        <p:spPr>
          <a:xfrm rot="0">
            <a:off x="4075810" y="2178495"/>
            <a:ext cx="8282779" cy="3317570"/>
          </a:xfrm>
          <a:prstGeom prst="rect">
            <a:avLst/>
          </a:prstGeom>
        </p:spPr>
        <p:txBody>
          <a:bodyPr anchor="t" rtlCol="false" tIns="0" lIns="0" bIns="0" rIns="0">
            <a:spAutoFit/>
          </a:bodyPr>
          <a:lstStyle/>
          <a:p>
            <a:pPr algn="l">
              <a:lnSpc>
                <a:spcPts val="27139"/>
              </a:lnSpc>
              <a:spcBef>
                <a:spcPct val="0"/>
              </a:spcBef>
            </a:pPr>
            <a:r>
              <a:rPr lang="en-US" sz="19385">
                <a:solidFill>
                  <a:srgbClr val="FFFFFF"/>
                </a:solidFill>
                <a:latin typeface="Antonio"/>
                <a:ea typeface="Antonio"/>
                <a:cs typeface="Antonio"/>
                <a:sym typeface="Antonio"/>
              </a:rPr>
              <a:t>THANK</a:t>
            </a:r>
          </a:p>
        </p:txBody>
      </p:sp>
      <p:sp>
        <p:nvSpPr>
          <p:cNvPr name="TextBox 16" id="16"/>
          <p:cNvSpPr txBox="true"/>
          <p:nvPr/>
        </p:nvSpPr>
        <p:spPr>
          <a:xfrm rot="0">
            <a:off x="8041950" y="9644573"/>
            <a:ext cx="3019796" cy="257175"/>
          </a:xfrm>
          <a:prstGeom prst="rect">
            <a:avLst/>
          </a:prstGeom>
        </p:spPr>
        <p:txBody>
          <a:bodyPr anchor="t" rtlCol="false" tIns="0" lIns="0" bIns="0" rIns="0">
            <a:spAutoFit/>
          </a:bodyPr>
          <a:lstStyle/>
          <a:p>
            <a:pPr algn="l">
              <a:lnSpc>
                <a:spcPts val="1999"/>
              </a:lnSpc>
            </a:pPr>
            <a:r>
              <a:rPr lang="en-US" sz="1665">
                <a:solidFill>
                  <a:srgbClr val="FFFFFF"/>
                </a:solidFill>
                <a:latin typeface="Poppins"/>
                <a:ea typeface="Poppins"/>
                <a:cs typeface="Poppins"/>
                <a:sym typeface="Poppins"/>
              </a:rPr>
              <a:t>+2348131106011</a:t>
            </a:r>
          </a:p>
        </p:txBody>
      </p:sp>
      <p:sp>
        <p:nvSpPr>
          <p:cNvPr name="TextBox 17" id="17"/>
          <p:cNvSpPr txBox="true"/>
          <p:nvPr/>
        </p:nvSpPr>
        <p:spPr>
          <a:xfrm rot="0">
            <a:off x="13540461" y="4613114"/>
            <a:ext cx="3058428" cy="831603"/>
          </a:xfrm>
          <a:prstGeom prst="rect">
            <a:avLst/>
          </a:prstGeom>
        </p:spPr>
        <p:txBody>
          <a:bodyPr anchor="t" rtlCol="false" tIns="0" lIns="0" bIns="0" rIns="0">
            <a:spAutoFit/>
          </a:bodyPr>
          <a:lstStyle/>
          <a:p>
            <a:pPr algn="l">
              <a:lnSpc>
                <a:spcPts val="6871"/>
              </a:lnSpc>
              <a:spcBef>
                <a:spcPct val="0"/>
              </a:spcBef>
            </a:pPr>
            <a:r>
              <a:rPr lang="en-US" b="true" sz="4907">
                <a:solidFill>
                  <a:srgbClr val="F0D06E"/>
                </a:solidFill>
                <a:latin typeface="Antonio Ultra-Bold"/>
                <a:ea typeface="Antonio Ultra-Bold"/>
                <a:cs typeface="Antonio Ultra-Bold"/>
                <a:sym typeface="Antonio Ultra-Bold"/>
              </a:rPr>
              <a:t>GET IN TOUCH </a:t>
            </a:r>
          </a:p>
        </p:txBody>
      </p:sp>
      <p:sp>
        <p:nvSpPr>
          <p:cNvPr name="TextBox 18" id="18"/>
          <p:cNvSpPr txBox="true"/>
          <p:nvPr/>
        </p:nvSpPr>
        <p:spPr>
          <a:xfrm rot="0">
            <a:off x="13540461" y="5358992"/>
            <a:ext cx="3058428" cy="827838"/>
          </a:xfrm>
          <a:prstGeom prst="rect">
            <a:avLst/>
          </a:prstGeom>
        </p:spPr>
        <p:txBody>
          <a:bodyPr anchor="t" rtlCol="false" tIns="0" lIns="0" bIns="0" rIns="0">
            <a:spAutoFit/>
          </a:bodyPr>
          <a:lstStyle/>
          <a:p>
            <a:pPr algn="l">
              <a:lnSpc>
                <a:spcPts val="6871"/>
              </a:lnSpc>
              <a:spcBef>
                <a:spcPct val="0"/>
              </a:spcBef>
            </a:pPr>
            <a:r>
              <a:rPr lang="en-US" b="true" sz="4907">
                <a:solidFill>
                  <a:srgbClr val="FFFFFF"/>
                </a:solidFill>
                <a:latin typeface="Antonio Ultra-Bold"/>
                <a:ea typeface="Antonio Ultra-Bold"/>
                <a:cs typeface="Antonio Ultra-Bold"/>
                <a:sym typeface="Antonio Ultra-Bold"/>
              </a:rPr>
              <a:t>WITH US</a:t>
            </a:r>
          </a:p>
        </p:txBody>
      </p:sp>
      <p:sp>
        <p:nvSpPr>
          <p:cNvPr name="TextBox 19" id="19"/>
          <p:cNvSpPr txBox="true"/>
          <p:nvPr/>
        </p:nvSpPr>
        <p:spPr>
          <a:xfrm rot="0">
            <a:off x="2689017" y="9601161"/>
            <a:ext cx="3204418" cy="300588"/>
          </a:xfrm>
          <a:prstGeom prst="rect">
            <a:avLst/>
          </a:prstGeom>
        </p:spPr>
        <p:txBody>
          <a:bodyPr anchor="t" rtlCol="false" tIns="0" lIns="0" bIns="0" rIns="0">
            <a:spAutoFit/>
          </a:bodyPr>
          <a:lstStyle/>
          <a:p>
            <a:pPr algn="ctr">
              <a:lnSpc>
                <a:spcPts val="2332"/>
              </a:lnSpc>
              <a:spcBef>
                <a:spcPct val="0"/>
              </a:spcBef>
            </a:pPr>
            <a:r>
              <a:rPr lang="en-US" b="true" sz="1665">
                <a:solidFill>
                  <a:srgbClr val="FFFFFF"/>
                </a:solidFill>
                <a:latin typeface="Poppins Semi-Bold"/>
                <a:ea typeface="Poppins Semi-Bold"/>
                <a:cs typeface="Poppins Semi-Bold"/>
                <a:sym typeface="Poppins Semi-Bold"/>
              </a:rPr>
              <a:t>mmesoniaweb12@gmail.com</a:t>
            </a:r>
          </a:p>
        </p:txBody>
      </p:sp>
      <p:sp>
        <p:nvSpPr>
          <p:cNvPr name="TextBox 20" id="20"/>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sp>
        <p:nvSpPr>
          <p:cNvPr name="TextBox 21" id="21"/>
          <p:cNvSpPr txBox="true"/>
          <p:nvPr/>
        </p:nvSpPr>
        <p:spPr>
          <a:xfrm rot="0">
            <a:off x="7660872" y="9084194"/>
            <a:ext cx="2175867" cy="300588"/>
          </a:xfrm>
          <a:prstGeom prst="rect">
            <a:avLst/>
          </a:prstGeom>
        </p:spPr>
        <p:txBody>
          <a:bodyPr anchor="t" rtlCol="false" tIns="0" lIns="0" bIns="0" rIns="0">
            <a:spAutoFit/>
          </a:bodyPr>
          <a:lstStyle/>
          <a:p>
            <a:pPr algn="ctr">
              <a:lnSpc>
                <a:spcPts val="2332"/>
              </a:lnSpc>
              <a:spcBef>
                <a:spcPct val="0"/>
              </a:spcBef>
            </a:pPr>
            <a:r>
              <a:rPr lang="en-US" b="true" sz="1665">
                <a:solidFill>
                  <a:srgbClr val="FFFFFF"/>
                </a:solidFill>
                <a:latin typeface="Poppins Semi-Bold"/>
                <a:ea typeface="Poppins Semi-Bold"/>
                <a:cs typeface="Poppins Semi-Bold"/>
                <a:sym typeface="Poppins Semi-Bold"/>
              </a:rPr>
              <a:t>@TruPress_1</a:t>
            </a:r>
          </a:p>
        </p:txBody>
      </p:sp>
      <p:sp>
        <p:nvSpPr>
          <p:cNvPr name="TextBox 22" id="22"/>
          <p:cNvSpPr txBox="true"/>
          <p:nvPr/>
        </p:nvSpPr>
        <p:spPr>
          <a:xfrm rot="0">
            <a:off x="2689017" y="9084194"/>
            <a:ext cx="3006998" cy="300588"/>
          </a:xfrm>
          <a:prstGeom prst="rect">
            <a:avLst/>
          </a:prstGeom>
        </p:spPr>
        <p:txBody>
          <a:bodyPr anchor="t" rtlCol="false" tIns="0" lIns="0" bIns="0" rIns="0">
            <a:spAutoFit/>
          </a:bodyPr>
          <a:lstStyle/>
          <a:p>
            <a:pPr algn="ctr">
              <a:lnSpc>
                <a:spcPts val="2332"/>
              </a:lnSpc>
              <a:spcBef>
                <a:spcPct val="0"/>
              </a:spcBef>
            </a:pPr>
            <a:r>
              <a:rPr lang="en-US" b="true" sz="1665">
                <a:solidFill>
                  <a:srgbClr val="FFFFFF"/>
                </a:solidFill>
                <a:latin typeface="Poppins Semi-Bold"/>
                <a:ea typeface="Poppins Semi-Bold"/>
                <a:cs typeface="Poppins Semi-Bold"/>
                <a:sym typeface="Poppins Semi-Bold"/>
              </a:rPr>
              <a:t>https://truepress.amssr.org</a:t>
            </a:r>
          </a:p>
        </p:txBody>
      </p:sp>
      <p:sp>
        <p:nvSpPr>
          <p:cNvPr name="Freeform 23" id="23"/>
          <p:cNvSpPr/>
          <p:nvPr/>
        </p:nvSpPr>
        <p:spPr>
          <a:xfrm flipH="false" flipV="false" rot="0">
            <a:off x="2125225" y="9081613"/>
            <a:ext cx="303168" cy="303168"/>
          </a:xfrm>
          <a:custGeom>
            <a:avLst/>
            <a:gdLst/>
            <a:ahLst/>
            <a:cxnLst/>
            <a:rect r="r" b="b" t="t" l="l"/>
            <a:pathLst>
              <a:path h="303168" w="303168">
                <a:moveTo>
                  <a:pt x="0" y="0"/>
                </a:moveTo>
                <a:lnTo>
                  <a:pt x="303169" y="0"/>
                </a:lnTo>
                <a:lnTo>
                  <a:pt x="303169" y="303168"/>
                </a:lnTo>
                <a:lnTo>
                  <a:pt x="0" y="3031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598890" y="856986"/>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484345" y="9233457"/>
            <a:ext cx="1062802" cy="2107085"/>
            <a:chOff x="0" y="0"/>
            <a:chExt cx="279915" cy="554952"/>
          </a:xfrm>
        </p:grpSpPr>
        <p:sp>
          <p:nvSpPr>
            <p:cNvPr name="Freeform 5" id="5"/>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6" id="6"/>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grpSp>
        <p:nvGrpSpPr>
          <p:cNvPr name="Group 7" id="7"/>
          <p:cNvGrpSpPr/>
          <p:nvPr/>
        </p:nvGrpSpPr>
        <p:grpSpPr>
          <a:xfrm rot="0">
            <a:off x="14923982" y="0"/>
            <a:ext cx="1062802" cy="11884181"/>
            <a:chOff x="0" y="0"/>
            <a:chExt cx="279915" cy="3129990"/>
          </a:xfrm>
        </p:grpSpPr>
        <p:sp>
          <p:nvSpPr>
            <p:cNvPr name="Freeform 8" id="8"/>
            <p:cNvSpPr/>
            <p:nvPr/>
          </p:nvSpPr>
          <p:spPr>
            <a:xfrm flipH="false" flipV="false" rot="0">
              <a:off x="0" y="0"/>
              <a:ext cx="279915" cy="3129990"/>
            </a:xfrm>
            <a:custGeom>
              <a:avLst/>
              <a:gdLst/>
              <a:ahLst/>
              <a:cxnLst/>
              <a:rect r="r" b="b" t="t" l="l"/>
              <a:pathLst>
                <a:path h="3129990" w="279915">
                  <a:moveTo>
                    <a:pt x="0" y="0"/>
                  </a:moveTo>
                  <a:lnTo>
                    <a:pt x="279915" y="0"/>
                  </a:lnTo>
                  <a:lnTo>
                    <a:pt x="279915" y="3129990"/>
                  </a:lnTo>
                  <a:lnTo>
                    <a:pt x="0" y="3129990"/>
                  </a:lnTo>
                  <a:close/>
                </a:path>
              </a:pathLst>
            </a:custGeom>
            <a:solidFill>
              <a:srgbClr val="FFFFFF"/>
            </a:solidFill>
          </p:spPr>
        </p:sp>
        <p:sp>
          <p:nvSpPr>
            <p:cNvPr name="TextBox 9" id="9"/>
            <p:cNvSpPr txBox="true"/>
            <p:nvPr/>
          </p:nvSpPr>
          <p:spPr>
            <a:xfrm>
              <a:off x="0" y="-47625"/>
              <a:ext cx="279915" cy="3177615"/>
            </a:xfrm>
            <a:prstGeom prst="rect">
              <a:avLst/>
            </a:prstGeom>
          </p:spPr>
          <p:txBody>
            <a:bodyPr anchor="ctr" rtlCol="false" tIns="50800" lIns="50800" bIns="50800" rIns="50800"/>
            <a:lstStyle/>
            <a:p>
              <a:pPr algn="ctr">
                <a:lnSpc>
                  <a:spcPts val="2332"/>
                </a:lnSpc>
              </a:pPr>
            </a:p>
          </p:txBody>
        </p:sp>
      </p:grpSp>
      <p:sp>
        <p:nvSpPr>
          <p:cNvPr name="Freeform 10" id="10"/>
          <p:cNvSpPr/>
          <p:nvPr/>
        </p:nvSpPr>
        <p:spPr>
          <a:xfrm flipH="false" flipV="false" rot="0">
            <a:off x="15244321" y="7016098"/>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205898" y="3423332"/>
            <a:ext cx="498971" cy="498971"/>
          </a:xfrm>
          <a:custGeom>
            <a:avLst/>
            <a:gdLst/>
            <a:ahLst/>
            <a:cxnLst/>
            <a:rect r="r" b="b" t="t" l="l"/>
            <a:pathLst>
              <a:path h="498971" w="498971">
                <a:moveTo>
                  <a:pt x="0" y="0"/>
                </a:moveTo>
                <a:lnTo>
                  <a:pt x="498971" y="0"/>
                </a:lnTo>
                <a:lnTo>
                  <a:pt x="498971" y="498971"/>
                </a:lnTo>
                <a:lnTo>
                  <a:pt x="0" y="498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889736" y="3860851"/>
            <a:ext cx="668667" cy="668667"/>
          </a:xfrm>
          <a:custGeom>
            <a:avLst/>
            <a:gdLst/>
            <a:ahLst/>
            <a:cxnLst/>
            <a:rect r="r" b="b" t="t" l="l"/>
            <a:pathLst>
              <a:path h="668667" w="668667">
                <a:moveTo>
                  <a:pt x="0" y="0"/>
                </a:moveTo>
                <a:lnTo>
                  <a:pt x="668668" y="0"/>
                </a:lnTo>
                <a:lnTo>
                  <a:pt x="668668" y="668667"/>
                </a:lnTo>
                <a:lnTo>
                  <a:pt x="0" y="668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grpSp>
        <p:nvGrpSpPr>
          <p:cNvPr name="Group 14" id="14"/>
          <p:cNvGrpSpPr/>
          <p:nvPr/>
        </p:nvGrpSpPr>
        <p:grpSpPr>
          <a:xfrm rot="0">
            <a:off x="10147539" y="781124"/>
            <a:ext cx="4776443" cy="8477176"/>
            <a:chOff x="0" y="0"/>
            <a:chExt cx="739996" cy="1313336"/>
          </a:xfrm>
        </p:grpSpPr>
        <p:sp>
          <p:nvSpPr>
            <p:cNvPr name="Freeform 15" id="15"/>
            <p:cNvSpPr/>
            <p:nvPr/>
          </p:nvSpPr>
          <p:spPr>
            <a:xfrm flipH="false" flipV="false" rot="0">
              <a:off x="0" y="0"/>
              <a:ext cx="739996" cy="1313336"/>
            </a:xfrm>
            <a:custGeom>
              <a:avLst/>
              <a:gdLst/>
              <a:ahLst/>
              <a:cxnLst/>
              <a:rect r="r" b="b" t="t" l="l"/>
              <a:pathLst>
                <a:path h="1313336" w="739996">
                  <a:moveTo>
                    <a:pt x="0" y="0"/>
                  </a:moveTo>
                  <a:lnTo>
                    <a:pt x="739996" y="0"/>
                  </a:lnTo>
                  <a:lnTo>
                    <a:pt x="739996" y="1313336"/>
                  </a:lnTo>
                  <a:lnTo>
                    <a:pt x="0" y="1313336"/>
                  </a:lnTo>
                  <a:close/>
                </a:path>
              </a:pathLst>
            </a:custGeom>
            <a:blipFill>
              <a:blip r:embed="rId7"/>
              <a:stretch>
                <a:fillRect l="-82936" t="0" r="-82936" b="0"/>
              </a:stretch>
            </a:blipFill>
          </p:spPr>
        </p:sp>
      </p:grpSp>
      <p:sp>
        <p:nvSpPr>
          <p:cNvPr name="TextBox 16" id="16"/>
          <p:cNvSpPr txBox="true"/>
          <p:nvPr/>
        </p:nvSpPr>
        <p:spPr>
          <a:xfrm rot="0">
            <a:off x="16772174" y="9421090"/>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02</a:t>
            </a:r>
          </a:p>
        </p:txBody>
      </p:sp>
      <p:sp>
        <p:nvSpPr>
          <p:cNvPr name="TextBox 17" id="17"/>
          <p:cNvSpPr txBox="true"/>
          <p:nvPr/>
        </p:nvSpPr>
        <p:spPr>
          <a:xfrm rot="-5400000">
            <a:off x="14555270" y="8750684"/>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TextBox 18" id="18"/>
          <p:cNvSpPr txBox="true"/>
          <p:nvPr/>
        </p:nvSpPr>
        <p:spPr>
          <a:xfrm rot="-5400000">
            <a:off x="14555270" y="5208856"/>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TextBox 19" id="19"/>
          <p:cNvSpPr txBox="true"/>
          <p:nvPr/>
        </p:nvSpPr>
        <p:spPr>
          <a:xfrm rot="-5400000">
            <a:off x="14555270" y="1667028"/>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TextBox 20" id="20"/>
          <p:cNvSpPr txBox="true"/>
          <p:nvPr/>
        </p:nvSpPr>
        <p:spPr>
          <a:xfrm rot="0">
            <a:off x="1220020" y="2089585"/>
            <a:ext cx="4417454" cy="1771266"/>
          </a:xfrm>
          <a:prstGeom prst="rect">
            <a:avLst/>
          </a:prstGeom>
        </p:spPr>
        <p:txBody>
          <a:bodyPr anchor="t" rtlCol="false" tIns="0" lIns="0" bIns="0" rIns="0">
            <a:spAutoFit/>
          </a:bodyPr>
          <a:lstStyle/>
          <a:p>
            <a:pPr algn="l">
              <a:lnSpc>
                <a:spcPts val="14474"/>
              </a:lnSpc>
              <a:spcBef>
                <a:spcPct val="0"/>
              </a:spcBef>
            </a:pPr>
            <a:r>
              <a:rPr lang="en-US" sz="10338">
                <a:solidFill>
                  <a:srgbClr val="FFFFFF"/>
                </a:solidFill>
                <a:latin typeface="Antonio"/>
                <a:ea typeface="Antonio"/>
                <a:cs typeface="Antonio"/>
                <a:sym typeface="Antonio"/>
              </a:rPr>
              <a:t>PROBLEM</a:t>
            </a:r>
          </a:p>
        </p:txBody>
      </p:sp>
      <p:sp>
        <p:nvSpPr>
          <p:cNvPr name="TextBox 21" id="21"/>
          <p:cNvSpPr txBox="true"/>
          <p:nvPr/>
        </p:nvSpPr>
        <p:spPr>
          <a:xfrm rot="0">
            <a:off x="1220020" y="3284759"/>
            <a:ext cx="5406035" cy="1771266"/>
          </a:xfrm>
          <a:prstGeom prst="rect">
            <a:avLst/>
          </a:prstGeom>
        </p:spPr>
        <p:txBody>
          <a:bodyPr anchor="t" rtlCol="false" tIns="0" lIns="0" bIns="0" rIns="0">
            <a:spAutoFit/>
          </a:bodyPr>
          <a:lstStyle/>
          <a:p>
            <a:pPr algn="l">
              <a:lnSpc>
                <a:spcPts val="14474"/>
              </a:lnSpc>
              <a:spcBef>
                <a:spcPct val="0"/>
              </a:spcBef>
            </a:pPr>
            <a:r>
              <a:rPr lang="en-US" b="true" sz="10338">
                <a:solidFill>
                  <a:srgbClr val="F0D06E"/>
                </a:solidFill>
                <a:latin typeface="Antonio Ultra-Bold"/>
                <a:ea typeface="Antonio Ultra-Bold"/>
                <a:cs typeface="Antonio Ultra-Bold"/>
                <a:sym typeface="Antonio Ultra-Bold"/>
              </a:rPr>
              <a:t>STATEMENT</a:t>
            </a:r>
          </a:p>
        </p:txBody>
      </p:sp>
      <p:sp>
        <p:nvSpPr>
          <p:cNvPr name="TextBox 22" id="22"/>
          <p:cNvSpPr txBox="true"/>
          <p:nvPr/>
        </p:nvSpPr>
        <p:spPr>
          <a:xfrm rot="0">
            <a:off x="1220020" y="5656626"/>
            <a:ext cx="8603669" cy="3631163"/>
          </a:xfrm>
          <a:prstGeom prst="rect">
            <a:avLst/>
          </a:prstGeom>
        </p:spPr>
        <p:txBody>
          <a:bodyPr anchor="t" rtlCol="false" tIns="0" lIns="0" bIns="0" rIns="0">
            <a:spAutoFit/>
          </a:bodyPr>
          <a:lstStyle/>
          <a:p>
            <a:pPr algn="just">
              <a:lnSpc>
                <a:spcPts val="3172"/>
              </a:lnSpc>
            </a:pPr>
            <a:r>
              <a:rPr lang="en-US" sz="2265">
                <a:solidFill>
                  <a:srgbClr val="FFFFFF"/>
                </a:solidFill>
                <a:latin typeface="Arial"/>
                <a:ea typeface="Arial"/>
                <a:cs typeface="Arial"/>
                <a:sym typeface="Arial"/>
              </a:rPr>
              <a:t>Over the years, Nigerian journalists have been prevented from speaking the truth that they find during events due to numerous harassment and death threats that they faced from political forces and violence from the Nigerian police and military even more painful, Nigerians have been denied access to crucial information that tells the truth and have been restricted in expressing themselves both in person before the government and online. </a:t>
            </a:r>
          </a:p>
          <a:p>
            <a:pPr algn="just">
              <a:lnSpc>
                <a:spcPts val="3452"/>
              </a:lnSpc>
            </a:pPr>
          </a:p>
          <a:p>
            <a:pPr algn="just">
              <a:lnSpc>
                <a:spcPts val="289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598890" y="856986"/>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727917" y="9233457"/>
            <a:ext cx="1062802" cy="2107085"/>
            <a:chOff x="0" y="0"/>
            <a:chExt cx="279915" cy="554952"/>
          </a:xfrm>
        </p:grpSpPr>
        <p:sp>
          <p:nvSpPr>
            <p:cNvPr name="Freeform 5" id="5"/>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6" id="6"/>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grpSp>
        <p:nvGrpSpPr>
          <p:cNvPr name="Group 7" id="7"/>
          <p:cNvGrpSpPr/>
          <p:nvPr/>
        </p:nvGrpSpPr>
        <p:grpSpPr>
          <a:xfrm rot="0">
            <a:off x="10738661" y="-543639"/>
            <a:ext cx="5213826" cy="11884181"/>
            <a:chOff x="0" y="0"/>
            <a:chExt cx="1373189" cy="3129990"/>
          </a:xfrm>
        </p:grpSpPr>
        <p:sp>
          <p:nvSpPr>
            <p:cNvPr name="Freeform 8" id="8"/>
            <p:cNvSpPr/>
            <p:nvPr/>
          </p:nvSpPr>
          <p:spPr>
            <a:xfrm flipH="false" flipV="false" rot="0">
              <a:off x="0" y="0"/>
              <a:ext cx="1373189" cy="3129990"/>
            </a:xfrm>
            <a:custGeom>
              <a:avLst/>
              <a:gdLst/>
              <a:ahLst/>
              <a:cxnLst/>
              <a:rect r="r" b="b" t="t" l="l"/>
              <a:pathLst>
                <a:path h="3129990" w="1373189">
                  <a:moveTo>
                    <a:pt x="0" y="0"/>
                  </a:moveTo>
                  <a:lnTo>
                    <a:pt x="1373189" y="0"/>
                  </a:lnTo>
                  <a:lnTo>
                    <a:pt x="1373189" y="3129990"/>
                  </a:lnTo>
                  <a:lnTo>
                    <a:pt x="0" y="3129990"/>
                  </a:lnTo>
                  <a:close/>
                </a:path>
              </a:pathLst>
            </a:custGeom>
            <a:solidFill>
              <a:srgbClr val="FFFFFF"/>
            </a:solidFill>
          </p:spPr>
        </p:sp>
        <p:sp>
          <p:nvSpPr>
            <p:cNvPr name="TextBox 9" id="9"/>
            <p:cNvSpPr txBox="true"/>
            <p:nvPr/>
          </p:nvSpPr>
          <p:spPr>
            <a:xfrm>
              <a:off x="0" y="-47625"/>
              <a:ext cx="1373189" cy="3177615"/>
            </a:xfrm>
            <a:prstGeom prst="rect">
              <a:avLst/>
            </a:prstGeom>
          </p:spPr>
          <p:txBody>
            <a:bodyPr anchor="ctr" rtlCol="false" tIns="50800" lIns="50800" bIns="50800" rIns="50800"/>
            <a:lstStyle/>
            <a:p>
              <a:pPr algn="ctr">
                <a:lnSpc>
                  <a:spcPts val="2332"/>
                </a:lnSpc>
              </a:pPr>
            </a:p>
          </p:txBody>
        </p:sp>
      </p:grpSp>
      <p:grpSp>
        <p:nvGrpSpPr>
          <p:cNvPr name="Group 10" id="10"/>
          <p:cNvGrpSpPr/>
          <p:nvPr/>
        </p:nvGrpSpPr>
        <p:grpSpPr>
          <a:xfrm rot="0">
            <a:off x="10957352" y="5349861"/>
            <a:ext cx="4776443" cy="3307976"/>
            <a:chOff x="0" y="0"/>
            <a:chExt cx="739996" cy="512492"/>
          </a:xfrm>
        </p:grpSpPr>
        <p:sp>
          <p:nvSpPr>
            <p:cNvPr name="Freeform 11" id="11"/>
            <p:cNvSpPr/>
            <p:nvPr/>
          </p:nvSpPr>
          <p:spPr>
            <a:xfrm flipH="false" flipV="false" rot="0">
              <a:off x="0" y="0"/>
              <a:ext cx="739996" cy="512492"/>
            </a:xfrm>
            <a:custGeom>
              <a:avLst/>
              <a:gdLst/>
              <a:ahLst/>
              <a:cxnLst/>
              <a:rect r="r" b="b" t="t" l="l"/>
              <a:pathLst>
                <a:path h="512492" w="739996">
                  <a:moveTo>
                    <a:pt x="0" y="0"/>
                  </a:moveTo>
                  <a:lnTo>
                    <a:pt x="739996" y="0"/>
                  </a:lnTo>
                  <a:lnTo>
                    <a:pt x="739996" y="512492"/>
                  </a:lnTo>
                  <a:lnTo>
                    <a:pt x="0" y="512492"/>
                  </a:lnTo>
                  <a:close/>
                </a:path>
              </a:pathLst>
            </a:custGeom>
            <a:blipFill>
              <a:blip r:embed="rId5"/>
              <a:stretch>
                <a:fillRect l="-11560" t="0" r="-11560" b="0"/>
              </a:stretch>
            </a:blipFill>
          </p:spPr>
        </p:sp>
      </p:grpSp>
      <p:grpSp>
        <p:nvGrpSpPr>
          <p:cNvPr name="Group 12" id="12"/>
          <p:cNvGrpSpPr/>
          <p:nvPr/>
        </p:nvGrpSpPr>
        <p:grpSpPr>
          <a:xfrm rot="0">
            <a:off x="10957352" y="1901903"/>
            <a:ext cx="4776443" cy="3241597"/>
            <a:chOff x="0" y="0"/>
            <a:chExt cx="739996" cy="502208"/>
          </a:xfrm>
        </p:grpSpPr>
        <p:sp>
          <p:nvSpPr>
            <p:cNvPr name="Freeform 13" id="13"/>
            <p:cNvSpPr/>
            <p:nvPr/>
          </p:nvSpPr>
          <p:spPr>
            <a:xfrm flipH="false" flipV="false" rot="0">
              <a:off x="0" y="0"/>
              <a:ext cx="739996" cy="502208"/>
            </a:xfrm>
            <a:custGeom>
              <a:avLst/>
              <a:gdLst/>
              <a:ahLst/>
              <a:cxnLst/>
              <a:rect r="r" b="b" t="t" l="l"/>
              <a:pathLst>
                <a:path h="502208" w="739996">
                  <a:moveTo>
                    <a:pt x="0" y="0"/>
                  </a:moveTo>
                  <a:lnTo>
                    <a:pt x="739996" y="0"/>
                  </a:lnTo>
                  <a:lnTo>
                    <a:pt x="739996" y="502208"/>
                  </a:lnTo>
                  <a:lnTo>
                    <a:pt x="0" y="502208"/>
                  </a:lnTo>
                  <a:close/>
                </a:path>
              </a:pathLst>
            </a:custGeom>
            <a:blipFill>
              <a:blip r:embed="rId6"/>
              <a:stretch>
                <a:fillRect l="0" t="-23766" r="0" b="-23766"/>
              </a:stretch>
            </a:blipFill>
          </p:spPr>
        </p:sp>
      </p:grpSp>
      <p:grpSp>
        <p:nvGrpSpPr>
          <p:cNvPr name="Group 14" id="14"/>
          <p:cNvGrpSpPr/>
          <p:nvPr/>
        </p:nvGrpSpPr>
        <p:grpSpPr>
          <a:xfrm rot="0">
            <a:off x="10207260" y="507478"/>
            <a:ext cx="1062802" cy="2107085"/>
            <a:chOff x="0" y="0"/>
            <a:chExt cx="279915" cy="554952"/>
          </a:xfrm>
        </p:grpSpPr>
        <p:sp>
          <p:nvSpPr>
            <p:cNvPr name="Freeform 15" id="15"/>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16" id="16"/>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grpSp>
        <p:nvGrpSpPr>
          <p:cNvPr name="Group 17" id="17"/>
          <p:cNvGrpSpPr/>
          <p:nvPr/>
        </p:nvGrpSpPr>
        <p:grpSpPr>
          <a:xfrm rot="0">
            <a:off x="15421085" y="7603191"/>
            <a:ext cx="1062802" cy="2107085"/>
            <a:chOff x="0" y="0"/>
            <a:chExt cx="279915" cy="554952"/>
          </a:xfrm>
        </p:grpSpPr>
        <p:sp>
          <p:nvSpPr>
            <p:cNvPr name="Freeform 18" id="18"/>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19" id="19"/>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sp>
        <p:nvSpPr>
          <p:cNvPr name="TextBox 20" id="20"/>
          <p:cNvSpPr txBox="true"/>
          <p:nvPr/>
        </p:nvSpPr>
        <p:spPr>
          <a:xfrm rot="0">
            <a:off x="1220020" y="1751416"/>
            <a:ext cx="4417454" cy="1771285"/>
          </a:xfrm>
          <a:prstGeom prst="rect">
            <a:avLst/>
          </a:prstGeom>
        </p:spPr>
        <p:txBody>
          <a:bodyPr anchor="t" rtlCol="false" tIns="0" lIns="0" bIns="0" rIns="0">
            <a:spAutoFit/>
          </a:bodyPr>
          <a:lstStyle/>
          <a:p>
            <a:pPr algn="l">
              <a:lnSpc>
                <a:spcPts val="14474"/>
              </a:lnSpc>
              <a:spcBef>
                <a:spcPct val="0"/>
              </a:spcBef>
            </a:pPr>
            <a:r>
              <a:rPr lang="en-US" sz="10338">
                <a:solidFill>
                  <a:srgbClr val="FFFFFF"/>
                </a:solidFill>
                <a:latin typeface="Antonio"/>
                <a:ea typeface="Antonio"/>
                <a:cs typeface="Antonio"/>
                <a:sym typeface="Antonio"/>
              </a:rPr>
              <a:t>THE</a:t>
            </a:r>
          </a:p>
        </p:txBody>
      </p:sp>
      <p:sp>
        <p:nvSpPr>
          <p:cNvPr name="TextBox 21" id="21"/>
          <p:cNvSpPr txBox="true"/>
          <p:nvPr/>
        </p:nvSpPr>
        <p:spPr>
          <a:xfrm rot="0">
            <a:off x="1220020" y="3170459"/>
            <a:ext cx="6894138" cy="1771285"/>
          </a:xfrm>
          <a:prstGeom prst="rect">
            <a:avLst/>
          </a:prstGeom>
        </p:spPr>
        <p:txBody>
          <a:bodyPr anchor="t" rtlCol="false" tIns="0" lIns="0" bIns="0" rIns="0">
            <a:spAutoFit/>
          </a:bodyPr>
          <a:lstStyle/>
          <a:p>
            <a:pPr algn="l">
              <a:lnSpc>
                <a:spcPts val="14474"/>
              </a:lnSpc>
              <a:spcBef>
                <a:spcPct val="0"/>
              </a:spcBef>
            </a:pPr>
            <a:r>
              <a:rPr lang="en-US" b="true" sz="10338">
                <a:solidFill>
                  <a:srgbClr val="F0D06E"/>
                </a:solidFill>
                <a:latin typeface="Antonio Ultra-Bold"/>
                <a:ea typeface="Antonio Ultra-Bold"/>
                <a:cs typeface="Antonio Ultra-Bold"/>
                <a:sym typeface="Antonio Ultra-Bold"/>
              </a:rPr>
              <a:t>PROBLEM</a:t>
            </a:r>
          </a:p>
        </p:txBody>
      </p:sp>
      <p:sp>
        <p:nvSpPr>
          <p:cNvPr name="Freeform 22" id="22"/>
          <p:cNvSpPr/>
          <p:nvPr/>
        </p:nvSpPr>
        <p:spPr>
          <a:xfrm flipH="false" flipV="false" rot="0">
            <a:off x="6673859" y="3821780"/>
            <a:ext cx="668667" cy="668667"/>
          </a:xfrm>
          <a:custGeom>
            <a:avLst/>
            <a:gdLst/>
            <a:ahLst/>
            <a:cxnLst/>
            <a:rect r="r" b="b" t="t" l="l"/>
            <a:pathLst>
              <a:path h="668667" w="668667">
                <a:moveTo>
                  <a:pt x="0" y="0"/>
                </a:moveTo>
                <a:lnTo>
                  <a:pt x="668667" y="0"/>
                </a:lnTo>
                <a:lnTo>
                  <a:pt x="668667" y="668668"/>
                </a:lnTo>
                <a:lnTo>
                  <a:pt x="0" y="668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17015728" y="9420445"/>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03</a:t>
            </a:r>
          </a:p>
        </p:txBody>
      </p:sp>
      <p:sp>
        <p:nvSpPr>
          <p:cNvPr name="TextBox 24" id="24"/>
          <p:cNvSpPr txBox="true"/>
          <p:nvPr/>
        </p:nvSpPr>
        <p:spPr>
          <a:xfrm rot="0">
            <a:off x="1220020" y="5008419"/>
            <a:ext cx="9232891" cy="4764315"/>
          </a:xfrm>
          <a:prstGeom prst="rect">
            <a:avLst/>
          </a:prstGeom>
        </p:spPr>
        <p:txBody>
          <a:bodyPr anchor="t" rtlCol="false" tIns="0" lIns="0" bIns="0" rIns="0">
            <a:spAutoFit/>
          </a:bodyPr>
          <a:lstStyle/>
          <a:p>
            <a:pPr algn="just">
              <a:lnSpc>
                <a:spcPts val="2574"/>
              </a:lnSpc>
            </a:pPr>
            <a:r>
              <a:rPr lang="en-US" sz="1838">
                <a:solidFill>
                  <a:srgbClr val="FFFFFF"/>
                </a:solidFill>
                <a:latin typeface="Poppins"/>
                <a:ea typeface="Poppins"/>
                <a:cs typeface="Poppins"/>
                <a:sym typeface="Poppins"/>
              </a:rPr>
              <a:t>Let’s start with the 7 months Twitter ban in Nigeria that restricted journalists from sourcing and dropping information on the platform which was not only at their disadvantage but it was also a threat to our human right.</a:t>
            </a:r>
            <a:r>
              <a:rPr lang="en-US" sz="1838">
                <a:solidFill>
                  <a:srgbClr val="FFFFFF"/>
                </a:solidFill>
                <a:latin typeface="Poppins"/>
                <a:ea typeface="Poppins"/>
                <a:cs typeface="Poppins"/>
                <a:sym typeface="Poppins"/>
              </a:rPr>
              <a:t> </a:t>
            </a:r>
          </a:p>
          <a:p>
            <a:pPr algn="just">
              <a:lnSpc>
                <a:spcPts val="2574"/>
              </a:lnSpc>
            </a:pPr>
            <a:r>
              <a:rPr lang="en-US" sz="1838">
                <a:solidFill>
                  <a:srgbClr val="FFFFFF"/>
                </a:solidFill>
                <a:latin typeface="Poppins"/>
                <a:ea typeface="Poppins"/>
                <a:cs typeface="Poppins"/>
                <a:sym typeface="Poppins"/>
              </a:rPr>
              <a:t>Also the Lekki Toll Gate massacre where a 20yrs old journalist, Pelumi Onifade was shot and arrested despite wearing a professional jacket(he died later under the police custody) or is it the End Sars protest where 56 journalists where attacked while trying to document the event.</a:t>
            </a:r>
          </a:p>
          <a:p>
            <a:pPr algn="just">
              <a:lnSpc>
                <a:spcPts val="2574"/>
              </a:lnSpc>
            </a:pPr>
          </a:p>
          <a:p>
            <a:pPr algn="just">
              <a:lnSpc>
                <a:spcPts val="2574"/>
              </a:lnSpc>
            </a:pPr>
            <a:r>
              <a:rPr lang="en-US" sz="1838" i="true">
                <a:solidFill>
                  <a:srgbClr val="FFFFFF"/>
                </a:solidFill>
                <a:latin typeface="Alice Bold Italics"/>
                <a:ea typeface="Alice Bold Italics"/>
                <a:cs typeface="Alice Bold Italics"/>
                <a:sym typeface="Alice Bold Italics"/>
              </a:rPr>
              <a:t>Why should journalists be afraid to report on issues that affect the people, especially in a democracy? </a:t>
            </a:r>
          </a:p>
          <a:p>
            <a:pPr algn="just">
              <a:lnSpc>
                <a:spcPts val="2574"/>
              </a:lnSpc>
            </a:pPr>
          </a:p>
          <a:p>
            <a:pPr algn="just">
              <a:lnSpc>
                <a:spcPts val="2574"/>
              </a:lnSpc>
            </a:pPr>
            <a:r>
              <a:rPr lang="en-US" sz="1838">
                <a:solidFill>
                  <a:srgbClr val="FFFFFF"/>
                </a:solidFill>
                <a:latin typeface="Poppins"/>
                <a:ea typeface="Poppins"/>
                <a:cs typeface="Poppins"/>
                <a:sym typeface="Poppins"/>
              </a:rPr>
              <a:t>There’s supposed to be a difference between the modern era and the military era but people still compare them because the yardstick is supposed to be different since we are under a democracy.</a:t>
            </a:r>
          </a:p>
          <a:p>
            <a:pPr algn="just">
              <a:lnSpc>
                <a:spcPts val="2574"/>
              </a:lnSpc>
              <a:spcBef>
                <a:spcPct val="0"/>
              </a:spcBef>
            </a:pPr>
          </a:p>
        </p:txBody>
      </p:sp>
      <p:sp>
        <p:nvSpPr>
          <p:cNvPr name="TextBox 25" id="25"/>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598890" y="856986"/>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484345" y="9233457"/>
            <a:ext cx="1062802" cy="2107085"/>
            <a:chOff x="0" y="0"/>
            <a:chExt cx="279915" cy="554952"/>
          </a:xfrm>
        </p:grpSpPr>
        <p:sp>
          <p:nvSpPr>
            <p:cNvPr name="Freeform 5" id="5"/>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6" id="6"/>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grpSp>
        <p:nvGrpSpPr>
          <p:cNvPr name="Group 7" id="7"/>
          <p:cNvGrpSpPr/>
          <p:nvPr/>
        </p:nvGrpSpPr>
        <p:grpSpPr>
          <a:xfrm rot="0">
            <a:off x="1220020" y="2403441"/>
            <a:ext cx="3914910" cy="5305167"/>
            <a:chOff x="0" y="0"/>
            <a:chExt cx="606522" cy="821909"/>
          </a:xfrm>
        </p:grpSpPr>
        <p:sp>
          <p:nvSpPr>
            <p:cNvPr name="Freeform 8" id="8"/>
            <p:cNvSpPr/>
            <p:nvPr/>
          </p:nvSpPr>
          <p:spPr>
            <a:xfrm flipH="false" flipV="false" rot="0">
              <a:off x="0" y="0"/>
              <a:ext cx="606522" cy="821909"/>
            </a:xfrm>
            <a:custGeom>
              <a:avLst/>
              <a:gdLst/>
              <a:ahLst/>
              <a:cxnLst/>
              <a:rect r="r" b="b" t="t" l="l"/>
              <a:pathLst>
                <a:path h="821909" w="606522">
                  <a:moveTo>
                    <a:pt x="0" y="0"/>
                  </a:moveTo>
                  <a:lnTo>
                    <a:pt x="606522" y="0"/>
                  </a:lnTo>
                  <a:lnTo>
                    <a:pt x="606522" y="821909"/>
                  </a:lnTo>
                  <a:lnTo>
                    <a:pt x="0" y="821909"/>
                  </a:lnTo>
                  <a:close/>
                </a:path>
              </a:pathLst>
            </a:custGeom>
            <a:blipFill>
              <a:blip r:embed="rId5"/>
              <a:stretch>
                <a:fillRect l="0" t="-5276" r="0" b="-5276"/>
              </a:stretch>
            </a:blipFill>
          </p:spPr>
        </p:sp>
      </p:grpSp>
      <p:grpSp>
        <p:nvGrpSpPr>
          <p:cNvPr name="Group 9" id="9"/>
          <p:cNvGrpSpPr/>
          <p:nvPr/>
        </p:nvGrpSpPr>
        <p:grpSpPr>
          <a:xfrm rot="0">
            <a:off x="13344390" y="2403441"/>
            <a:ext cx="3914910" cy="5305167"/>
            <a:chOff x="0" y="0"/>
            <a:chExt cx="606522" cy="821909"/>
          </a:xfrm>
        </p:grpSpPr>
        <p:sp>
          <p:nvSpPr>
            <p:cNvPr name="Freeform 10" id="10"/>
            <p:cNvSpPr/>
            <p:nvPr/>
          </p:nvSpPr>
          <p:spPr>
            <a:xfrm flipH="false" flipV="false" rot="0">
              <a:off x="0" y="0"/>
              <a:ext cx="606522" cy="821909"/>
            </a:xfrm>
            <a:custGeom>
              <a:avLst/>
              <a:gdLst/>
              <a:ahLst/>
              <a:cxnLst/>
              <a:rect r="r" b="b" t="t" l="l"/>
              <a:pathLst>
                <a:path h="821909" w="606522">
                  <a:moveTo>
                    <a:pt x="0" y="0"/>
                  </a:moveTo>
                  <a:lnTo>
                    <a:pt x="606522" y="0"/>
                  </a:lnTo>
                  <a:lnTo>
                    <a:pt x="606522" y="821909"/>
                  </a:lnTo>
                  <a:lnTo>
                    <a:pt x="0" y="821909"/>
                  </a:lnTo>
                  <a:close/>
                </a:path>
              </a:pathLst>
            </a:custGeom>
            <a:blipFill>
              <a:blip r:embed="rId6"/>
              <a:stretch>
                <a:fillRect l="0" t="-5380" r="0" b="-5380"/>
              </a:stretch>
            </a:blipFill>
          </p:spPr>
        </p:sp>
      </p:grpSp>
      <p:sp>
        <p:nvSpPr>
          <p:cNvPr name="TextBox 11" id="11"/>
          <p:cNvSpPr txBox="true"/>
          <p:nvPr/>
        </p:nvSpPr>
        <p:spPr>
          <a:xfrm rot="0">
            <a:off x="6440982" y="1184436"/>
            <a:ext cx="5406035" cy="1766217"/>
          </a:xfrm>
          <a:prstGeom prst="rect">
            <a:avLst/>
          </a:prstGeom>
        </p:spPr>
        <p:txBody>
          <a:bodyPr anchor="t" rtlCol="false" tIns="0" lIns="0" bIns="0" rIns="0">
            <a:spAutoFit/>
          </a:bodyPr>
          <a:lstStyle/>
          <a:p>
            <a:pPr algn="ctr">
              <a:lnSpc>
                <a:spcPts val="14474"/>
              </a:lnSpc>
              <a:spcBef>
                <a:spcPct val="0"/>
              </a:spcBef>
            </a:pPr>
            <a:r>
              <a:rPr lang="en-US" b="true" sz="10338">
                <a:solidFill>
                  <a:srgbClr val="F0D06E"/>
                </a:solidFill>
                <a:latin typeface="Antonio Ultra-Bold"/>
                <a:ea typeface="Antonio Ultra-Bold"/>
                <a:cs typeface="Antonio Ultra-Bold"/>
                <a:sym typeface="Antonio Ultra-Bold"/>
              </a:rPr>
              <a:t>SOLUTION</a:t>
            </a:r>
          </a:p>
        </p:txBody>
      </p:sp>
      <p:grpSp>
        <p:nvGrpSpPr>
          <p:cNvPr name="Group 12" id="12"/>
          <p:cNvGrpSpPr/>
          <p:nvPr/>
        </p:nvGrpSpPr>
        <p:grpSpPr>
          <a:xfrm rot="0">
            <a:off x="1220020" y="6724834"/>
            <a:ext cx="3911133" cy="983774"/>
            <a:chOff x="0" y="0"/>
            <a:chExt cx="1030093" cy="259101"/>
          </a:xfrm>
        </p:grpSpPr>
        <p:sp>
          <p:nvSpPr>
            <p:cNvPr name="Freeform 13" id="13"/>
            <p:cNvSpPr/>
            <p:nvPr/>
          </p:nvSpPr>
          <p:spPr>
            <a:xfrm flipH="false" flipV="false" rot="0">
              <a:off x="0" y="0"/>
              <a:ext cx="1030093" cy="259101"/>
            </a:xfrm>
            <a:custGeom>
              <a:avLst/>
              <a:gdLst/>
              <a:ahLst/>
              <a:cxnLst/>
              <a:rect r="r" b="b" t="t" l="l"/>
              <a:pathLst>
                <a:path h="259101" w="1030093">
                  <a:moveTo>
                    <a:pt x="0" y="0"/>
                  </a:moveTo>
                  <a:lnTo>
                    <a:pt x="1030093" y="0"/>
                  </a:lnTo>
                  <a:lnTo>
                    <a:pt x="1030093" y="259101"/>
                  </a:lnTo>
                  <a:lnTo>
                    <a:pt x="0" y="259101"/>
                  </a:lnTo>
                  <a:close/>
                </a:path>
              </a:pathLst>
            </a:custGeom>
            <a:solidFill>
              <a:srgbClr val="F0D06E"/>
            </a:solidFill>
          </p:spPr>
        </p:sp>
        <p:sp>
          <p:nvSpPr>
            <p:cNvPr name="TextBox 14" id="14"/>
            <p:cNvSpPr txBox="true"/>
            <p:nvPr/>
          </p:nvSpPr>
          <p:spPr>
            <a:xfrm>
              <a:off x="0" y="-47625"/>
              <a:ext cx="1030093" cy="306726"/>
            </a:xfrm>
            <a:prstGeom prst="rect">
              <a:avLst/>
            </a:prstGeom>
          </p:spPr>
          <p:txBody>
            <a:bodyPr anchor="ctr" rtlCol="false" tIns="50800" lIns="50800" bIns="50800" rIns="50800"/>
            <a:lstStyle/>
            <a:p>
              <a:pPr algn="ctr">
                <a:lnSpc>
                  <a:spcPts val="2332"/>
                </a:lnSpc>
              </a:pPr>
            </a:p>
          </p:txBody>
        </p:sp>
      </p:grpSp>
      <p:sp>
        <p:nvSpPr>
          <p:cNvPr name="TextBox 15" id="15"/>
          <p:cNvSpPr txBox="true"/>
          <p:nvPr/>
        </p:nvSpPr>
        <p:spPr>
          <a:xfrm rot="0">
            <a:off x="16772174" y="9421090"/>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04</a:t>
            </a:r>
          </a:p>
        </p:txBody>
      </p:sp>
      <p:sp>
        <p:nvSpPr>
          <p:cNvPr name="TextBox 16" id="16"/>
          <p:cNvSpPr txBox="true"/>
          <p:nvPr/>
        </p:nvSpPr>
        <p:spPr>
          <a:xfrm rot="0">
            <a:off x="6810197" y="-126135"/>
            <a:ext cx="4417454" cy="1766217"/>
          </a:xfrm>
          <a:prstGeom prst="rect">
            <a:avLst/>
          </a:prstGeom>
        </p:spPr>
        <p:txBody>
          <a:bodyPr anchor="t" rtlCol="false" tIns="0" lIns="0" bIns="0" rIns="0">
            <a:spAutoFit/>
          </a:bodyPr>
          <a:lstStyle/>
          <a:p>
            <a:pPr algn="ctr">
              <a:lnSpc>
                <a:spcPts val="14474"/>
              </a:lnSpc>
              <a:spcBef>
                <a:spcPct val="0"/>
              </a:spcBef>
            </a:pPr>
            <a:r>
              <a:rPr lang="en-US" sz="10338">
                <a:solidFill>
                  <a:srgbClr val="FFFFFF"/>
                </a:solidFill>
                <a:latin typeface="Antonio"/>
                <a:ea typeface="Antonio"/>
                <a:cs typeface="Antonio"/>
                <a:sym typeface="Antonio"/>
              </a:rPr>
              <a:t>OUR</a:t>
            </a:r>
          </a:p>
        </p:txBody>
      </p:sp>
      <p:grpSp>
        <p:nvGrpSpPr>
          <p:cNvPr name="Group 17" id="17"/>
          <p:cNvGrpSpPr/>
          <p:nvPr/>
        </p:nvGrpSpPr>
        <p:grpSpPr>
          <a:xfrm rot="0">
            <a:off x="13344390" y="6724834"/>
            <a:ext cx="3911133" cy="983774"/>
            <a:chOff x="0" y="0"/>
            <a:chExt cx="1030093" cy="259101"/>
          </a:xfrm>
        </p:grpSpPr>
        <p:sp>
          <p:nvSpPr>
            <p:cNvPr name="Freeform 18" id="18"/>
            <p:cNvSpPr/>
            <p:nvPr/>
          </p:nvSpPr>
          <p:spPr>
            <a:xfrm flipH="false" flipV="false" rot="0">
              <a:off x="0" y="0"/>
              <a:ext cx="1030093" cy="259101"/>
            </a:xfrm>
            <a:custGeom>
              <a:avLst/>
              <a:gdLst/>
              <a:ahLst/>
              <a:cxnLst/>
              <a:rect r="r" b="b" t="t" l="l"/>
              <a:pathLst>
                <a:path h="259101" w="1030093">
                  <a:moveTo>
                    <a:pt x="0" y="0"/>
                  </a:moveTo>
                  <a:lnTo>
                    <a:pt x="1030093" y="0"/>
                  </a:lnTo>
                  <a:lnTo>
                    <a:pt x="1030093" y="259101"/>
                  </a:lnTo>
                  <a:lnTo>
                    <a:pt x="0" y="259101"/>
                  </a:lnTo>
                  <a:close/>
                </a:path>
              </a:pathLst>
            </a:custGeom>
            <a:solidFill>
              <a:srgbClr val="FFFFFF"/>
            </a:solidFill>
          </p:spPr>
        </p:sp>
        <p:sp>
          <p:nvSpPr>
            <p:cNvPr name="TextBox 19" id="19"/>
            <p:cNvSpPr txBox="true"/>
            <p:nvPr/>
          </p:nvSpPr>
          <p:spPr>
            <a:xfrm>
              <a:off x="0" y="-47625"/>
              <a:ext cx="1030093" cy="306726"/>
            </a:xfrm>
            <a:prstGeom prst="rect">
              <a:avLst/>
            </a:prstGeom>
          </p:spPr>
          <p:txBody>
            <a:bodyPr anchor="ctr" rtlCol="false" tIns="50800" lIns="50800" bIns="50800" rIns="50800"/>
            <a:lstStyle/>
            <a:p>
              <a:pPr algn="ctr">
                <a:lnSpc>
                  <a:spcPts val="2332"/>
                </a:lnSpc>
              </a:pPr>
            </a:p>
          </p:txBody>
        </p:sp>
      </p:grpSp>
      <p:sp>
        <p:nvSpPr>
          <p:cNvPr name="Freeform 20" id="20"/>
          <p:cNvSpPr/>
          <p:nvPr/>
        </p:nvSpPr>
        <p:spPr>
          <a:xfrm flipH="false" flipV="false" rot="0">
            <a:off x="16349404" y="6967235"/>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4283288" y="6967235"/>
            <a:ext cx="498971" cy="498971"/>
          </a:xfrm>
          <a:custGeom>
            <a:avLst/>
            <a:gdLst/>
            <a:ahLst/>
            <a:cxnLst/>
            <a:rect r="r" b="b" t="t" l="l"/>
            <a:pathLst>
              <a:path h="498971" w="498971">
                <a:moveTo>
                  <a:pt x="0" y="0"/>
                </a:moveTo>
                <a:lnTo>
                  <a:pt x="498972" y="0"/>
                </a:lnTo>
                <a:lnTo>
                  <a:pt x="498972" y="498972"/>
                </a:lnTo>
                <a:lnTo>
                  <a:pt x="0" y="498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5600392" y="2948188"/>
            <a:ext cx="7395612" cy="6310112"/>
          </a:xfrm>
          <a:prstGeom prst="rect">
            <a:avLst/>
          </a:prstGeom>
        </p:spPr>
        <p:txBody>
          <a:bodyPr anchor="t" rtlCol="false" tIns="0" lIns="0" bIns="0" rIns="0">
            <a:spAutoFit/>
          </a:bodyPr>
          <a:lstStyle/>
          <a:p>
            <a:pPr algn="ctr">
              <a:lnSpc>
                <a:spcPts val="2898"/>
              </a:lnSpc>
            </a:pPr>
            <a:r>
              <a:rPr lang="en-US" sz="2070" b="true">
                <a:solidFill>
                  <a:srgbClr val="FFFFFF"/>
                </a:solidFill>
                <a:latin typeface="Poppins Semi-Bold"/>
                <a:ea typeface="Poppins Semi-Bold"/>
                <a:cs typeface="Poppins Semi-Bold"/>
                <a:sym typeface="Poppins Semi-Bold"/>
              </a:rPr>
              <a:t>1. Immutable Content Storage</a:t>
            </a:r>
          </a:p>
          <a:p>
            <a:pPr algn="ctr">
              <a:lnSpc>
                <a:spcPts val="2618"/>
              </a:lnSpc>
            </a:pPr>
            <a:r>
              <a:rPr lang="en-US" sz="1870">
                <a:solidFill>
                  <a:srgbClr val="FFFFFF"/>
                </a:solidFill>
                <a:latin typeface="Poppins"/>
                <a:ea typeface="Poppins"/>
                <a:cs typeface="Poppins"/>
                <a:sym typeface="Poppins"/>
              </a:rPr>
              <a:t>At the core of TruPress lies the promise of immutable content storage. In simple terms, once a journalist publishes content on TruPress, it cannot be modified or erased, ensuring its lasting presence on the blockchain. This feature is powered by the Lisk network, which underpins each submission with a decentralized and secure infrastructure.</a:t>
            </a:r>
          </a:p>
          <a:p>
            <a:pPr algn="ctr">
              <a:lnSpc>
                <a:spcPts val="2898"/>
              </a:lnSpc>
            </a:pPr>
          </a:p>
          <a:p>
            <a:pPr algn="ctr">
              <a:lnSpc>
                <a:spcPts val="2898"/>
              </a:lnSpc>
            </a:pPr>
            <a:r>
              <a:rPr lang="en-US" sz="2070" b="true">
                <a:solidFill>
                  <a:srgbClr val="FFFFFF"/>
                </a:solidFill>
                <a:latin typeface="Poppins Semi-Bold"/>
                <a:ea typeface="Poppins Semi-Bold"/>
                <a:cs typeface="Poppins Semi-Bold"/>
                <a:sym typeface="Poppins Semi-Bold"/>
              </a:rPr>
              <a:t>2. Anonymity and Security</a:t>
            </a:r>
          </a:p>
          <a:p>
            <a:pPr algn="ctr">
              <a:lnSpc>
                <a:spcPts val="2618"/>
              </a:lnSpc>
            </a:pPr>
            <a:r>
              <a:rPr lang="en-US" sz="1870">
                <a:solidFill>
                  <a:srgbClr val="FFFFFF"/>
                </a:solidFill>
                <a:latin typeface="Poppins"/>
                <a:ea typeface="Poppins"/>
                <a:cs typeface="Poppins"/>
                <a:sym typeface="Poppins"/>
              </a:rPr>
              <a:t>In the interest of preserving journalists' safety, TruPress includes robust anonymity features. This level of protection allows journalists to submit work without fear of reprisal.</a:t>
            </a:r>
          </a:p>
          <a:p>
            <a:pPr algn="ctr">
              <a:lnSpc>
                <a:spcPts val="2618"/>
              </a:lnSpc>
            </a:pPr>
            <a:r>
              <a:rPr lang="en-US" sz="1870">
                <a:solidFill>
                  <a:srgbClr val="FFFFFF"/>
                </a:solidFill>
                <a:latin typeface="Poppins"/>
                <a:ea typeface="Poppins"/>
                <a:cs typeface="Poppins"/>
                <a:sym typeface="Poppins"/>
              </a:rPr>
              <a:t>With a security-first approach, TruPress offers layers of encryption and anonymization. Journalists can choose to publish without associating their real identity, and the Lisk blockchain framework supports this by allowing anonymous transactions and smart contract interactions without compromising security. </a:t>
            </a:r>
          </a:p>
          <a:p>
            <a:pPr algn="ctr">
              <a:lnSpc>
                <a:spcPts val="2898"/>
              </a:lnSpc>
              <a:spcBef>
                <a:spcPct val="0"/>
              </a:spcBef>
            </a:pPr>
          </a:p>
        </p:txBody>
      </p:sp>
      <p:sp>
        <p:nvSpPr>
          <p:cNvPr name="TextBox 23" id="23"/>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598890" y="856986"/>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484345" y="9233457"/>
            <a:ext cx="1062802" cy="2107085"/>
            <a:chOff x="0" y="0"/>
            <a:chExt cx="279915" cy="554952"/>
          </a:xfrm>
        </p:grpSpPr>
        <p:sp>
          <p:nvSpPr>
            <p:cNvPr name="Freeform 5" id="5"/>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6" id="6"/>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grpSp>
        <p:nvGrpSpPr>
          <p:cNvPr name="Group 7" id="7"/>
          <p:cNvGrpSpPr/>
          <p:nvPr/>
        </p:nvGrpSpPr>
        <p:grpSpPr>
          <a:xfrm rot="0">
            <a:off x="1220020" y="2403441"/>
            <a:ext cx="3914910" cy="5305167"/>
            <a:chOff x="0" y="0"/>
            <a:chExt cx="606522" cy="821909"/>
          </a:xfrm>
        </p:grpSpPr>
        <p:sp>
          <p:nvSpPr>
            <p:cNvPr name="Freeform 8" id="8"/>
            <p:cNvSpPr/>
            <p:nvPr/>
          </p:nvSpPr>
          <p:spPr>
            <a:xfrm flipH="false" flipV="false" rot="0">
              <a:off x="0" y="0"/>
              <a:ext cx="606522" cy="821909"/>
            </a:xfrm>
            <a:custGeom>
              <a:avLst/>
              <a:gdLst/>
              <a:ahLst/>
              <a:cxnLst/>
              <a:rect r="r" b="b" t="t" l="l"/>
              <a:pathLst>
                <a:path h="821909" w="606522">
                  <a:moveTo>
                    <a:pt x="0" y="0"/>
                  </a:moveTo>
                  <a:lnTo>
                    <a:pt x="606522" y="0"/>
                  </a:lnTo>
                  <a:lnTo>
                    <a:pt x="606522" y="821909"/>
                  </a:lnTo>
                  <a:lnTo>
                    <a:pt x="0" y="821909"/>
                  </a:lnTo>
                  <a:close/>
                </a:path>
              </a:pathLst>
            </a:custGeom>
            <a:blipFill>
              <a:blip r:embed="rId5"/>
              <a:stretch>
                <a:fillRect l="0" t="-5276" r="0" b="-5276"/>
              </a:stretch>
            </a:blipFill>
          </p:spPr>
        </p:sp>
      </p:grpSp>
      <p:grpSp>
        <p:nvGrpSpPr>
          <p:cNvPr name="Group 9" id="9"/>
          <p:cNvGrpSpPr/>
          <p:nvPr/>
        </p:nvGrpSpPr>
        <p:grpSpPr>
          <a:xfrm rot="0">
            <a:off x="13344390" y="2403441"/>
            <a:ext cx="3914910" cy="5305167"/>
            <a:chOff x="0" y="0"/>
            <a:chExt cx="606522" cy="821909"/>
          </a:xfrm>
        </p:grpSpPr>
        <p:sp>
          <p:nvSpPr>
            <p:cNvPr name="Freeform 10" id="10"/>
            <p:cNvSpPr/>
            <p:nvPr/>
          </p:nvSpPr>
          <p:spPr>
            <a:xfrm flipH="false" flipV="false" rot="0">
              <a:off x="0" y="0"/>
              <a:ext cx="606522" cy="821909"/>
            </a:xfrm>
            <a:custGeom>
              <a:avLst/>
              <a:gdLst/>
              <a:ahLst/>
              <a:cxnLst/>
              <a:rect r="r" b="b" t="t" l="l"/>
              <a:pathLst>
                <a:path h="821909" w="606522">
                  <a:moveTo>
                    <a:pt x="0" y="0"/>
                  </a:moveTo>
                  <a:lnTo>
                    <a:pt x="606522" y="0"/>
                  </a:lnTo>
                  <a:lnTo>
                    <a:pt x="606522" y="821909"/>
                  </a:lnTo>
                  <a:lnTo>
                    <a:pt x="0" y="821909"/>
                  </a:lnTo>
                  <a:close/>
                </a:path>
              </a:pathLst>
            </a:custGeom>
            <a:blipFill>
              <a:blip r:embed="rId6"/>
              <a:stretch>
                <a:fillRect l="0" t="-5380" r="0" b="-5380"/>
              </a:stretch>
            </a:blipFill>
          </p:spPr>
        </p:sp>
      </p:grpSp>
      <p:sp>
        <p:nvSpPr>
          <p:cNvPr name="TextBox 11" id="11"/>
          <p:cNvSpPr txBox="true"/>
          <p:nvPr/>
        </p:nvSpPr>
        <p:spPr>
          <a:xfrm rot="0">
            <a:off x="6439861" y="1070208"/>
            <a:ext cx="5406035" cy="1766217"/>
          </a:xfrm>
          <a:prstGeom prst="rect">
            <a:avLst/>
          </a:prstGeom>
        </p:spPr>
        <p:txBody>
          <a:bodyPr anchor="t" rtlCol="false" tIns="0" lIns="0" bIns="0" rIns="0">
            <a:spAutoFit/>
          </a:bodyPr>
          <a:lstStyle/>
          <a:p>
            <a:pPr algn="ctr">
              <a:lnSpc>
                <a:spcPts val="14474"/>
              </a:lnSpc>
              <a:spcBef>
                <a:spcPct val="0"/>
              </a:spcBef>
            </a:pPr>
            <a:r>
              <a:rPr lang="en-US" b="true" sz="10338">
                <a:solidFill>
                  <a:srgbClr val="F0D06E"/>
                </a:solidFill>
                <a:latin typeface="Antonio Ultra-Bold"/>
                <a:ea typeface="Antonio Ultra-Bold"/>
                <a:cs typeface="Antonio Ultra-Bold"/>
                <a:sym typeface="Antonio Ultra-Bold"/>
              </a:rPr>
              <a:t>SOLUTION</a:t>
            </a:r>
          </a:p>
        </p:txBody>
      </p:sp>
      <p:grpSp>
        <p:nvGrpSpPr>
          <p:cNvPr name="Group 12" id="12"/>
          <p:cNvGrpSpPr/>
          <p:nvPr/>
        </p:nvGrpSpPr>
        <p:grpSpPr>
          <a:xfrm rot="0">
            <a:off x="1220020" y="6724834"/>
            <a:ext cx="3911133" cy="983774"/>
            <a:chOff x="0" y="0"/>
            <a:chExt cx="1030093" cy="259101"/>
          </a:xfrm>
        </p:grpSpPr>
        <p:sp>
          <p:nvSpPr>
            <p:cNvPr name="Freeform 13" id="13"/>
            <p:cNvSpPr/>
            <p:nvPr/>
          </p:nvSpPr>
          <p:spPr>
            <a:xfrm flipH="false" flipV="false" rot="0">
              <a:off x="0" y="0"/>
              <a:ext cx="1030093" cy="259101"/>
            </a:xfrm>
            <a:custGeom>
              <a:avLst/>
              <a:gdLst/>
              <a:ahLst/>
              <a:cxnLst/>
              <a:rect r="r" b="b" t="t" l="l"/>
              <a:pathLst>
                <a:path h="259101" w="1030093">
                  <a:moveTo>
                    <a:pt x="0" y="0"/>
                  </a:moveTo>
                  <a:lnTo>
                    <a:pt x="1030093" y="0"/>
                  </a:lnTo>
                  <a:lnTo>
                    <a:pt x="1030093" y="259101"/>
                  </a:lnTo>
                  <a:lnTo>
                    <a:pt x="0" y="259101"/>
                  </a:lnTo>
                  <a:close/>
                </a:path>
              </a:pathLst>
            </a:custGeom>
            <a:solidFill>
              <a:srgbClr val="F0D06E"/>
            </a:solidFill>
          </p:spPr>
        </p:sp>
        <p:sp>
          <p:nvSpPr>
            <p:cNvPr name="TextBox 14" id="14"/>
            <p:cNvSpPr txBox="true"/>
            <p:nvPr/>
          </p:nvSpPr>
          <p:spPr>
            <a:xfrm>
              <a:off x="0" y="-47625"/>
              <a:ext cx="1030093" cy="306726"/>
            </a:xfrm>
            <a:prstGeom prst="rect">
              <a:avLst/>
            </a:prstGeom>
          </p:spPr>
          <p:txBody>
            <a:bodyPr anchor="ctr" rtlCol="false" tIns="50800" lIns="50800" bIns="50800" rIns="50800"/>
            <a:lstStyle/>
            <a:p>
              <a:pPr algn="ctr">
                <a:lnSpc>
                  <a:spcPts val="2332"/>
                </a:lnSpc>
              </a:pPr>
            </a:p>
          </p:txBody>
        </p:sp>
      </p:grpSp>
      <p:sp>
        <p:nvSpPr>
          <p:cNvPr name="TextBox 15" id="15"/>
          <p:cNvSpPr txBox="true"/>
          <p:nvPr/>
        </p:nvSpPr>
        <p:spPr>
          <a:xfrm rot="0">
            <a:off x="16772174" y="9421090"/>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05</a:t>
            </a:r>
          </a:p>
        </p:txBody>
      </p:sp>
      <p:sp>
        <p:nvSpPr>
          <p:cNvPr name="TextBox 16" id="16"/>
          <p:cNvSpPr txBox="true"/>
          <p:nvPr/>
        </p:nvSpPr>
        <p:spPr>
          <a:xfrm rot="0">
            <a:off x="6935273" y="-200025"/>
            <a:ext cx="4417454" cy="1766217"/>
          </a:xfrm>
          <a:prstGeom prst="rect">
            <a:avLst/>
          </a:prstGeom>
        </p:spPr>
        <p:txBody>
          <a:bodyPr anchor="t" rtlCol="false" tIns="0" lIns="0" bIns="0" rIns="0">
            <a:spAutoFit/>
          </a:bodyPr>
          <a:lstStyle/>
          <a:p>
            <a:pPr algn="ctr">
              <a:lnSpc>
                <a:spcPts val="14474"/>
              </a:lnSpc>
              <a:spcBef>
                <a:spcPct val="0"/>
              </a:spcBef>
            </a:pPr>
            <a:r>
              <a:rPr lang="en-US" sz="10338">
                <a:solidFill>
                  <a:srgbClr val="FFFFFF"/>
                </a:solidFill>
                <a:latin typeface="Antonio"/>
                <a:ea typeface="Antonio"/>
                <a:cs typeface="Antonio"/>
                <a:sym typeface="Antonio"/>
              </a:rPr>
              <a:t>OUR</a:t>
            </a:r>
          </a:p>
        </p:txBody>
      </p:sp>
      <p:grpSp>
        <p:nvGrpSpPr>
          <p:cNvPr name="Group 17" id="17"/>
          <p:cNvGrpSpPr/>
          <p:nvPr/>
        </p:nvGrpSpPr>
        <p:grpSpPr>
          <a:xfrm rot="0">
            <a:off x="13348186" y="6724834"/>
            <a:ext cx="3911133" cy="983774"/>
            <a:chOff x="0" y="0"/>
            <a:chExt cx="1030093" cy="259101"/>
          </a:xfrm>
        </p:grpSpPr>
        <p:sp>
          <p:nvSpPr>
            <p:cNvPr name="Freeform 18" id="18"/>
            <p:cNvSpPr/>
            <p:nvPr/>
          </p:nvSpPr>
          <p:spPr>
            <a:xfrm flipH="false" flipV="false" rot="0">
              <a:off x="0" y="0"/>
              <a:ext cx="1030093" cy="259101"/>
            </a:xfrm>
            <a:custGeom>
              <a:avLst/>
              <a:gdLst/>
              <a:ahLst/>
              <a:cxnLst/>
              <a:rect r="r" b="b" t="t" l="l"/>
              <a:pathLst>
                <a:path h="259101" w="1030093">
                  <a:moveTo>
                    <a:pt x="0" y="0"/>
                  </a:moveTo>
                  <a:lnTo>
                    <a:pt x="1030093" y="0"/>
                  </a:lnTo>
                  <a:lnTo>
                    <a:pt x="1030093" y="259101"/>
                  </a:lnTo>
                  <a:lnTo>
                    <a:pt x="0" y="259101"/>
                  </a:lnTo>
                  <a:close/>
                </a:path>
              </a:pathLst>
            </a:custGeom>
            <a:solidFill>
              <a:srgbClr val="FFFFFF"/>
            </a:solidFill>
          </p:spPr>
        </p:sp>
        <p:sp>
          <p:nvSpPr>
            <p:cNvPr name="TextBox 19" id="19"/>
            <p:cNvSpPr txBox="true"/>
            <p:nvPr/>
          </p:nvSpPr>
          <p:spPr>
            <a:xfrm>
              <a:off x="0" y="-47625"/>
              <a:ext cx="1030093" cy="306726"/>
            </a:xfrm>
            <a:prstGeom prst="rect">
              <a:avLst/>
            </a:prstGeom>
          </p:spPr>
          <p:txBody>
            <a:bodyPr anchor="ctr" rtlCol="false" tIns="50800" lIns="50800" bIns="50800" rIns="50800"/>
            <a:lstStyle/>
            <a:p>
              <a:pPr algn="ctr">
                <a:lnSpc>
                  <a:spcPts val="2332"/>
                </a:lnSpc>
              </a:pPr>
            </a:p>
          </p:txBody>
        </p:sp>
      </p:grpSp>
      <p:sp>
        <p:nvSpPr>
          <p:cNvPr name="Freeform 20" id="20"/>
          <p:cNvSpPr/>
          <p:nvPr/>
        </p:nvSpPr>
        <p:spPr>
          <a:xfrm flipH="false" flipV="false" rot="0">
            <a:off x="16484345" y="6967235"/>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4283288" y="6967235"/>
            <a:ext cx="498971" cy="498971"/>
          </a:xfrm>
          <a:custGeom>
            <a:avLst/>
            <a:gdLst/>
            <a:ahLst/>
            <a:cxnLst/>
            <a:rect r="r" b="b" t="t" l="l"/>
            <a:pathLst>
              <a:path h="498971" w="498971">
                <a:moveTo>
                  <a:pt x="0" y="0"/>
                </a:moveTo>
                <a:lnTo>
                  <a:pt x="498972" y="0"/>
                </a:lnTo>
                <a:lnTo>
                  <a:pt x="498972" y="498972"/>
                </a:lnTo>
                <a:lnTo>
                  <a:pt x="0" y="498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5509058" y="2648494"/>
            <a:ext cx="7461204" cy="10063078"/>
          </a:xfrm>
          <a:prstGeom prst="rect">
            <a:avLst/>
          </a:prstGeom>
        </p:spPr>
        <p:txBody>
          <a:bodyPr anchor="t" rtlCol="false" tIns="0" lIns="0" bIns="0" rIns="0">
            <a:spAutoFit/>
          </a:bodyPr>
          <a:lstStyle/>
          <a:p>
            <a:pPr algn="ctr">
              <a:lnSpc>
                <a:spcPts val="2892"/>
              </a:lnSpc>
            </a:pPr>
            <a:r>
              <a:rPr lang="en-US" sz="2065" b="true">
                <a:solidFill>
                  <a:srgbClr val="FFFFFF"/>
                </a:solidFill>
                <a:latin typeface="Poppins Bold"/>
                <a:ea typeface="Poppins Bold"/>
                <a:cs typeface="Poppins Bold"/>
                <a:sym typeface="Poppins Bold"/>
              </a:rPr>
              <a:t>3. Decentralized Access</a:t>
            </a:r>
          </a:p>
          <a:p>
            <a:pPr algn="ctr">
              <a:lnSpc>
                <a:spcPts val="2612"/>
              </a:lnSpc>
            </a:pPr>
            <a:r>
              <a:rPr lang="en-US" sz="1865">
                <a:solidFill>
                  <a:srgbClr val="FFFFFF"/>
                </a:solidFill>
                <a:latin typeface="Poppins"/>
                <a:ea typeface="Poppins"/>
                <a:cs typeface="Poppins"/>
                <a:sym typeface="Poppins"/>
              </a:rPr>
              <a:t>TruPress’s commitment to decentralized access makes the platform a true pioneer in providing uncensored information. Hosted on the Lisk blockchain, TruPress does not rely on traditional centralized servers, which can be targeted for censorship or data manipulation. Instead, the decentralized nature of the blockchain guarantees that content remains available to users around the globe, withstanding any form of centralized control or interference.</a:t>
            </a:r>
          </a:p>
          <a:p>
            <a:pPr algn="ctr">
              <a:lnSpc>
                <a:spcPts val="2892"/>
              </a:lnSpc>
            </a:pPr>
          </a:p>
          <a:p>
            <a:pPr algn="ctr">
              <a:lnSpc>
                <a:spcPts val="2892"/>
              </a:lnSpc>
            </a:pPr>
            <a:r>
              <a:rPr lang="en-US" sz="2065">
                <a:solidFill>
                  <a:srgbClr val="FFFFFF"/>
                </a:solidFill>
                <a:latin typeface="Poppins"/>
                <a:ea typeface="Poppins"/>
                <a:cs typeface="Poppins"/>
                <a:sym typeface="Poppins"/>
              </a:rPr>
              <a:t> </a:t>
            </a:r>
            <a:r>
              <a:rPr lang="en-US" sz="2065" b="true">
                <a:solidFill>
                  <a:srgbClr val="FFFFFF"/>
                </a:solidFill>
                <a:latin typeface="Poppins Bold"/>
                <a:ea typeface="Poppins Bold"/>
                <a:cs typeface="Poppins Bold"/>
                <a:sym typeface="Poppins Bold"/>
              </a:rPr>
              <a:t>4. User-Friendly Submission Portal</a:t>
            </a:r>
          </a:p>
          <a:p>
            <a:pPr algn="ctr">
              <a:lnSpc>
                <a:spcPts val="2612"/>
              </a:lnSpc>
            </a:pPr>
            <a:r>
              <a:rPr lang="en-US" sz="1865">
                <a:solidFill>
                  <a:srgbClr val="FFFFFF"/>
                </a:solidFill>
                <a:latin typeface="Poppins"/>
                <a:ea typeface="Poppins"/>
                <a:cs typeface="Poppins"/>
                <a:sym typeface="Poppins"/>
              </a:rPr>
              <a:t>TruePress’s submission portal was thoughtfully designed with journalists in mind. The interface is minimalist, intuitive, and accessible, enabling journalists to upload content in a matter of minutes. We spent significant time perfecting this portal, conducting multiple design iterations to optimize the user experience.</a:t>
            </a:r>
          </a:p>
          <a:p>
            <a:pPr algn="ctr">
              <a:lnSpc>
                <a:spcPts val="2612"/>
              </a:lnSpc>
            </a:pPr>
            <a:r>
              <a:rPr lang="en-US" sz="1865">
                <a:solidFill>
                  <a:srgbClr val="FFFFFF"/>
                </a:solidFill>
                <a:latin typeface="Poppins"/>
                <a:ea typeface="Poppins"/>
                <a:cs typeface="Poppins"/>
                <a:sym typeface="Poppins"/>
              </a:rPr>
              <a:t>To make the portal user-friendly, the team employed a combination of WordPress’s theme customization and proprietary PHP scripts. The submission workflow is streamlined, with an easy drag-and-drop upload feature for multimedia files, clear fields for article titles and descriptions, and options to set anonymity preferences.</a:t>
            </a:r>
          </a:p>
          <a:p>
            <a:pPr algn="ctr">
              <a:lnSpc>
                <a:spcPts val="2892"/>
              </a:lnSpc>
            </a:pPr>
          </a:p>
          <a:p>
            <a:pPr algn="ctr">
              <a:lnSpc>
                <a:spcPts val="2892"/>
              </a:lnSpc>
            </a:pPr>
          </a:p>
          <a:p>
            <a:pPr algn="ctr">
              <a:lnSpc>
                <a:spcPts val="2892"/>
              </a:lnSpc>
            </a:pPr>
          </a:p>
          <a:p>
            <a:pPr algn="ctr">
              <a:lnSpc>
                <a:spcPts val="2612"/>
              </a:lnSpc>
            </a:pPr>
          </a:p>
          <a:p>
            <a:pPr algn="ctr">
              <a:lnSpc>
                <a:spcPts val="2892"/>
              </a:lnSpc>
            </a:pPr>
          </a:p>
          <a:p>
            <a:pPr algn="ctr">
              <a:lnSpc>
                <a:spcPts val="2892"/>
              </a:lnSpc>
            </a:pPr>
          </a:p>
          <a:p>
            <a:pPr algn="ctr">
              <a:lnSpc>
                <a:spcPts val="2892"/>
              </a:lnSpc>
              <a:spcBef>
                <a:spcPct val="0"/>
              </a:spcBef>
            </a:pPr>
          </a:p>
        </p:txBody>
      </p:sp>
      <p:sp>
        <p:nvSpPr>
          <p:cNvPr name="TextBox 23" id="23"/>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598890" y="856986"/>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484345" y="9233457"/>
            <a:ext cx="1062802" cy="2107085"/>
            <a:chOff x="0" y="0"/>
            <a:chExt cx="279915" cy="554952"/>
          </a:xfrm>
        </p:grpSpPr>
        <p:sp>
          <p:nvSpPr>
            <p:cNvPr name="Freeform 5" id="5"/>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6" id="6"/>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sp>
        <p:nvSpPr>
          <p:cNvPr name="TextBox 7" id="7"/>
          <p:cNvSpPr txBox="true"/>
          <p:nvPr/>
        </p:nvSpPr>
        <p:spPr>
          <a:xfrm rot="0">
            <a:off x="16772174" y="9421090"/>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06</a:t>
            </a:r>
          </a:p>
        </p:txBody>
      </p:sp>
      <p:sp>
        <p:nvSpPr>
          <p:cNvPr name="TextBox 8" id="8"/>
          <p:cNvSpPr txBox="true"/>
          <p:nvPr/>
        </p:nvSpPr>
        <p:spPr>
          <a:xfrm rot="0">
            <a:off x="1240604" y="1170101"/>
            <a:ext cx="5044023" cy="1771285"/>
          </a:xfrm>
          <a:prstGeom prst="rect">
            <a:avLst/>
          </a:prstGeom>
        </p:spPr>
        <p:txBody>
          <a:bodyPr anchor="t" rtlCol="false" tIns="0" lIns="0" bIns="0" rIns="0">
            <a:spAutoFit/>
          </a:bodyPr>
          <a:lstStyle/>
          <a:p>
            <a:pPr algn="l">
              <a:lnSpc>
                <a:spcPts val="14474"/>
              </a:lnSpc>
              <a:spcBef>
                <a:spcPct val="0"/>
              </a:spcBef>
            </a:pPr>
            <a:r>
              <a:rPr lang="en-US" sz="10338">
                <a:solidFill>
                  <a:srgbClr val="FFFFFF"/>
                </a:solidFill>
                <a:latin typeface="Antonio"/>
                <a:ea typeface="Antonio"/>
                <a:cs typeface="Antonio"/>
                <a:sym typeface="Antonio"/>
              </a:rPr>
              <a:t>TECHNICAL</a:t>
            </a:r>
          </a:p>
        </p:txBody>
      </p:sp>
      <p:sp>
        <p:nvSpPr>
          <p:cNvPr name="TextBox 9" id="9"/>
          <p:cNvSpPr txBox="true"/>
          <p:nvPr/>
        </p:nvSpPr>
        <p:spPr>
          <a:xfrm rot="0">
            <a:off x="1240604" y="2441709"/>
            <a:ext cx="3787397" cy="1771285"/>
          </a:xfrm>
          <a:prstGeom prst="rect">
            <a:avLst/>
          </a:prstGeom>
        </p:spPr>
        <p:txBody>
          <a:bodyPr anchor="t" rtlCol="false" tIns="0" lIns="0" bIns="0" rIns="0">
            <a:spAutoFit/>
          </a:bodyPr>
          <a:lstStyle/>
          <a:p>
            <a:pPr algn="l">
              <a:lnSpc>
                <a:spcPts val="14474"/>
              </a:lnSpc>
              <a:spcBef>
                <a:spcPct val="0"/>
              </a:spcBef>
            </a:pPr>
            <a:r>
              <a:rPr lang="en-US" b="true" sz="10338">
                <a:solidFill>
                  <a:srgbClr val="F0D06E"/>
                </a:solidFill>
                <a:latin typeface="Antonio Ultra-Bold"/>
                <a:ea typeface="Antonio Ultra-Bold"/>
                <a:cs typeface="Antonio Ultra-Bold"/>
                <a:sym typeface="Antonio Ultra-Bold"/>
              </a:rPr>
              <a:t>DETAILS</a:t>
            </a:r>
          </a:p>
        </p:txBody>
      </p:sp>
      <p:sp>
        <p:nvSpPr>
          <p:cNvPr name="Freeform 10" id="10"/>
          <p:cNvSpPr/>
          <p:nvPr/>
        </p:nvSpPr>
        <p:spPr>
          <a:xfrm flipH="false" flipV="false" rot="0">
            <a:off x="5250957" y="3239600"/>
            <a:ext cx="668667" cy="668667"/>
          </a:xfrm>
          <a:custGeom>
            <a:avLst/>
            <a:gdLst/>
            <a:ahLst/>
            <a:cxnLst/>
            <a:rect r="r" b="b" t="t" l="l"/>
            <a:pathLst>
              <a:path h="668667" w="668667">
                <a:moveTo>
                  <a:pt x="0" y="0"/>
                </a:moveTo>
                <a:lnTo>
                  <a:pt x="668667" y="0"/>
                </a:lnTo>
                <a:lnTo>
                  <a:pt x="668667" y="668667"/>
                </a:lnTo>
                <a:lnTo>
                  <a:pt x="0" y="668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240604" y="4089242"/>
            <a:ext cx="5854845" cy="657435"/>
            <a:chOff x="0" y="0"/>
            <a:chExt cx="1542017" cy="173152"/>
          </a:xfrm>
        </p:grpSpPr>
        <p:sp>
          <p:nvSpPr>
            <p:cNvPr name="Freeform 12" id="12"/>
            <p:cNvSpPr/>
            <p:nvPr/>
          </p:nvSpPr>
          <p:spPr>
            <a:xfrm flipH="false" flipV="false" rot="0">
              <a:off x="0" y="0"/>
              <a:ext cx="1542017" cy="173152"/>
            </a:xfrm>
            <a:custGeom>
              <a:avLst/>
              <a:gdLst/>
              <a:ahLst/>
              <a:cxnLst/>
              <a:rect r="r" b="b" t="t" l="l"/>
              <a:pathLst>
                <a:path h="173152" w="1542017">
                  <a:moveTo>
                    <a:pt x="0" y="0"/>
                  </a:moveTo>
                  <a:lnTo>
                    <a:pt x="1542017" y="0"/>
                  </a:lnTo>
                  <a:lnTo>
                    <a:pt x="1542017" y="173152"/>
                  </a:lnTo>
                  <a:lnTo>
                    <a:pt x="0" y="173152"/>
                  </a:lnTo>
                  <a:close/>
                </a:path>
              </a:pathLst>
            </a:custGeom>
            <a:solidFill>
              <a:srgbClr val="F0D06E"/>
            </a:solidFill>
          </p:spPr>
        </p:sp>
        <p:sp>
          <p:nvSpPr>
            <p:cNvPr name="TextBox 13" id="13"/>
            <p:cNvSpPr txBox="true"/>
            <p:nvPr/>
          </p:nvSpPr>
          <p:spPr>
            <a:xfrm>
              <a:off x="0" y="-47625"/>
              <a:ext cx="1542017" cy="220777"/>
            </a:xfrm>
            <a:prstGeom prst="rect">
              <a:avLst/>
            </a:prstGeom>
          </p:spPr>
          <p:txBody>
            <a:bodyPr anchor="ctr" rtlCol="false" tIns="50800" lIns="50800" bIns="50800" rIns="50800"/>
            <a:lstStyle/>
            <a:p>
              <a:pPr algn="ctr">
                <a:lnSpc>
                  <a:spcPts val="2332"/>
                </a:lnSpc>
              </a:pPr>
            </a:p>
          </p:txBody>
        </p:sp>
      </p:grpSp>
      <p:grpSp>
        <p:nvGrpSpPr>
          <p:cNvPr name="Group 14" id="14"/>
          <p:cNvGrpSpPr/>
          <p:nvPr/>
        </p:nvGrpSpPr>
        <p:grpSpPr>
          <a:xfrm rot="0">
            <a:off x="1240604" y="4923358"/>
            <a:ext cx="6334304" cy="4197782"/>
            <a:chOff x="0" y="0"/>
            <a:chExt cx="981349" cy="650346"/>
          </a:xfrm>
        </p:grpSpPr>
        <p:sp>
          <p:nvSpPr>
            <p:cNvPr name="Freeform 15" id="15"/>
            <p:cNvSpPr/>
            <p:nvPr/>
          </p:nvSpPr>
          <p:spPr>
            <a:xfrm flipH="false" flipV="false" rot="0">
              <a:off x="0" y="0"/>
              <a:ext cx="981349" cy="650346"/>
            </a:xfrm>
            <a:custGeom>
              <a:avLst/>
              <a:gdLst/>
              <a:ahLst/>
              <a:cxnLst/>
              <a:rect r="r" b="b" t="t" l="l"/>
              <a:pathLst>
                <a:path h="650346" w="981349">
                  <a:moveTo>
                    <a:pt x="0" y="0"/>
                  </a:moveTo>
                  <a:lnTo>
                    <a:pt x="981349" y="0"/>
                  </a:lnTo>
                  <a:lnTo>
                    <a:pt x="981349" y="650346"/>
                  </a:lnTo>
                  <a:lnTo>
                    <a:pt x="0" y="650346"/>
                  </a:lnTo>
                  <a:close/>
                </a:path>
              </a:pathLst>
            </a:custGeom>
            <a:blipFill>
              <a:blip r:embed="rId5"/>
              <a:stretch>
                <a:fillRect l="0" t="-361" r="0" b="-361"/>
              </a:stretch>
            </a:blipFill>
          </p:spPr>
        </p:sp>
      </p:grpSp>
      <p:grpSp>
        <p:nvGrpSpPr>
          <p:cNvPr name="Group 16" id="16"/>
          <p:cNvGrpSpPr/>
          <p:nvPr/>
        </p:nvGrpSpPr>
        <p:grpSpPr>
          <a:xfrm rot="0">
            <a:off x="1240604" y="8797649"/>
            <a:ext cx="6334304" cy="1145954"/>
            <a:chOff x="0" y="0"/>
            <a:chExt cx="1668294" cy="301815"/>
          </a:xfrm>
        </p:grpSpPr>
        <p:sp>
          <p:nvSpPr>
            <p:cNvPr name="Freeform 17" id="17"/>
            <p:cNvSpPr/>
            <p:nvPr/>
          </p:nvSpPr>
          <p:spPr>
            <a:xfrm flipH="false" flipV="false" rot="0">
              <a:off x="0" y="0"/>
              <a:ext cx="1668294" cy="301815"/>
            </a:xfrm>
            <a:custGeom>
              <a:avLst/>
              <a:gdLst/>
              <a:ahLst/>
              <a:cxnLst/>
              <a:rect r="r" b="b" t="t" l="l"/>
              <a:pathLst>
                <a:path h="301815" w="1668294">
                  <a:moveTo>
                    <a:pt x="0" y="0"/>
                  </a:moveTo>
                  <a:lnTo>
                    <a:pt x="1668294" y="0"/>
                  </a:lnTo>
                  <a:lnTo>
                    <a:pt x="1668294" y="301815"/>
                  </a:lnTo>
                  <a:lnTo>
                    <a:pt x="0" y="301815"/>
                  </a:lnTo>
                  <a:close/>
                </a:path>
              </a:pathLst>
            </a:custGeom>
            <a:solidFill>
              <a:srgbClr val="FFFFFF"/>
            </a:solidFill>
          </p:spPr>
        </p:sp>
        <p:sp>
          <p:nvSpPr>
            <p:cNvPr name="TextBox 18" id="18"/>
            <p:cNvSpPr txBox="true"/>
            <p:nvPr/>
          </p:nvSpPr>
          <p:spPr>
            <a:xfrm>
              <a:off x="0" y="-47625"/>
              <a:ext cx="1668294" cy="349440"/>
            </a:xfrm>
            <a:prstGeom prst="rect">
              <a:avLst/>
            </a:prstGeom>
          </p:spPr>
          <p:txBody>
            <a:bodyPr anchor="ctr" rtlCol="false" tIns="50800" lIns="50800" bIns="50800" rIns="50800"/>
            <a:lstStyle/>
            <a:p>
              <a:pPr algn="ctr">
                <a:lnSpc>
                  <a:spcPts val="2332"/>
                </a:lnSpc>
              </a:pPr>
            </a:p>
          </p:txBody>
        </p:sp>
      </p:grpSp>
      <p:sp>
        <p:nvSpPr>
          <p:cNvPr name="TextBox 19" id="19"/>
          <p:cNvSpPr txBox="true"/>
          <p:nvPr/>
        </p:nvSpPr>
        <p:spPr>
          <a:xfrm rot="0">
            <a:off x="8560365" y="60197"/>
            <a:ext cx="7923980" cy="11615653"/>
          </a:xfrm>
          <a:prstGeom prst="rect">
            <a:avLst/>
          </a:prstGeom>
        </p:spPr>
        <p:txBody>
          <a:bodyPr anchor="t" rtlCol="false" tIns="0" lIns="0" bIns="0" rIns="0">
            <a:spAutoFit/>
          </a:bodyPr>
          <a:lstStyle/>
          <a:p>
            <a:pPr algn="l">
              <a:lnSpc>
                <a:spcPts val="2892"/>
              </a:lnSpc>
            </a:pPr>
            <a:r>
              <a:rPr lang="en-US" sz="2065" b="true">
                <a:solidFill>
                  <a:srgbClr val="FFFFFF"/>
                </a:solidFill>
                <a:latin typeface="Arial Bold"/>
                <a:ea typeface="Arial Bold"/>
                <a:cs typeface="Arial Bold"/>
                <a:sym typeface="Arial Bold"/>
              </a:rPr>
              <a:t>1. Blockchain Network: Lisk</a:t>
            </a:r>
          </a:p>
          <a:p>
            <a:pPr algn="l">
              <a:lnSpc>
                <a:spcPts val="2892"/>
              </a:lnSpc>
            </a:pPr>
            <a:r>
              <a:rPr lang="en-US" sz="2065">
                <a:solidFill>
                  <a:srgbClr val="FFFFFF"/>
                </a:solidFill>
                <a:latin typeface="Arial"/>
                <a:ea typeface="Arial"/>
                <a:cs typeface="Arial"/>
                <a:sym typeface="Arial"/>
              </a:rPr>
              <a:t>Lisk serves as the backbone of TruPress, selected for its scalability, efficiency, and developer-friendly environment. Lisk’s flexible architecture allows TruPress to build secure, immutable, and decentralized content storage solutions that align perfectly with the platform’s objectives.</a:t>
            </a:r>
          </a:p>
          <a:p>
            <a:pPr algn="l">
              <a:lnSpc>
                <a:spcPts val="2892"/>
              </a:lnSpc>
            </a:pPr>
          </a:p>
          <a:p>
            <a:pPr algn="l">
              <a:lnSpc>
                <a:spcPts val="2892"/>
              </a:lnSpc>
            </a:pPr>
            <a:r>
              <a:rPr lang="en-US" sz="2065" b="true">
                <a:solidFill>
                  <a:srgbClr val="FFFFFF"/>
                </a:solidFill>
                <a:latin typeface="Arial Bold"/>
                <a:ea typeface="Arial Bold"/>
                <a:cs typeface="Arial Bold"/>
                <a:sym typeface="Arial Bold"/>
              </a:rPr>
              <a:t>2. Frontend: WordPress</a:t>
            </a:r>
          </a:p>
          <a:p>
            <a:pPr algn="l">
              <a:lnSpc>
                <a:spcPts val="2892"/>
              </a:lnSpc>
            </a:pPr>
            <a:r>
              <a:rPr lang="en-US" sz="2065">
                <a:solidFill>
                  <a:srgbClr val="FFFFFF"/>
                </a:solidFill>
                <a:latin typeface="Arial"/>
                <a:ea typeface="Arial"/>
                <a:cs typeface="Arial"/>
                <a:sym typeface="Arial"/>
              </a:rPr>
              <a:t>TruPress’s frontend leverages WordPress for its rapid development capabilities and ease of customization. The team selected WordPress for its robust community, extensive plugin ecosystem, and compatibility with custom HTML, CSS, and PHP, allowing them to build a custom interface tailored to TruePress’s requirements.</a:t>
            </a:r>
          </a:p>
          <a:p>
            <a:pPr algn="l">
              <a:lnSpc>
                <a:spcPts val="2892"/>
              </a:lnSpc>
            </a:pPr>
            <a:r>
              <a:rPr lang="en-US" sz="2065">
                <a:solidFill>
                  <a:srgbClr val="FFFFFF"/>
                </a:solidFill>
                <a:latin typeface="Arial"/>
                <a:ea typeface="Arial"/>
                <a:cs typeface="Arial"/>
                <a:sym typeface="Arial"/>
              </a:rPr>
              <a:t>Using WordPress plugins and custom code, they were able to create a sleek, efficient, and responsive front end that meets the high standards of both journalists and readers.</a:t>
            </a:r>
          </a:p>
          <a:p>
            <a:pPr algn="l">
              <a:lnSpc>
                <a:spcPts val="2892"/>
              </a:lnSpc>
            </a:pPr>
          </a:p>
          <a:p>
            <a:pPr algn="l">
              <a:lnSpc>
                <a:spcPts val="2892"/>
              </a:lnSpc>
            </a:pPr>
            <a:r>
              <a:rPr lang="en-US" sz="2065" b="true">
                <a:solidFill>
                  <a:srgbClr val="FFFFFF"/>
                </a:solidFill>
                <a:latin typeface="Arial Bold"/>
                <a:ea typeface="Arial Bold"/>
                <a:cs typeface="Arial Bold"/>
                <a:sym typeface="Arial Bold"/>
              </a:rPr>
              <a:t>3. Backend: WordPress PHP Framework and Lisk SDK</a:t>
            </a:r>
          </a:p>
          <a:p>
            <a:pPr algn="l">
              <a:lnSpc>
                <a:spcPts val="2892"/>
              </a:lnSpc>
            </a:pPr>
            <a:r>
              <a:rPr lang="en-US" sz="2065">
                <a:solidFill>
                  <a:srgbClr val="FFFFFF"/>
                </a:solidFill>
                <a:latin typeface="Arial"/>
                <a:ea typeface="Arial"/>
                <a:cs typeface="Arial"/>
                <a:sym typeface="Arial"/>
              </a:rPr>
              <a:t>The backend combines WordPress’s PHP framework with the Lisk SDK. This dual approach allows TruePress to manage content on the blockchain seamlessly. WordPress handles UI and UX interactions, while the Lisk SDK facilitates content immutability and decentralized storage.</a:t>
            </a:r>
          </a:p>
          <a:p>
            <a:pPr algn="l">
              <a:lnSpc>
                <a:spcPts val="2892"/>
              </a:lnSpc>
            </a:pPr>
          </a:p>
          <a:p>
            <a:pPr algn="l">
              <a:lnSpc>
                <a:spcPts val="2892"/>
              </a:lnSpc>
            </a:pPr>
            <a:r>
              <a:rPr lang="en-US" sz="2065">
                <a:solidFill>
                  <a:srgbClr val="FFFFFF"/>
                </a:solidFill>
                <a:latin typeface="Arial"/>
                <a:ea typeface="Arial"/>
                <a:cs typeface="Arial"/>
                <a:sym typeface="Arial"/>
              </a:rPr>
              <a:t>The integration with Lisk’s API ensures that every post submitted through WordPress is recorded on the blockchain in real-time, demonstrating the team’s proficiency in merging traditional web development with blockchain technology.</a:t>
            </a:r>
          </a:p>
          <a:p>
            <a:pPr algn="l">
              <a:lnSpc>
                <a:spcPts val="2892"/>
              </a:lnSpc>
            </a:pPr>
          </a:p>
          <a:p>
            <a:pPr algn="l">
              <a:lnSpc>
                <a:spcPts val="2892"/>
              </a:lnSpc>
            </a:pPr>
          </a:p>
          <a:p>
            <a:pPr algn="l">
              <a:lnSpc>
                <a:spcPts val="2892"/>
              </a:lnSpc>
            </a:pPr>
          </a:p>
          <a:p>
            <a:pPr algn="l">
              <a:lnSpc>
                <a:spcPts val="2892"/>
              </a:lnSpc>
              <a:spcBef>
                <a:spcPct val="0"/>
              </a:spcBef>
            </a:pPr>
          </a:p>
        </p:txBody>
      </p:sp>
      <p:grpSp>
        <p:nvGrpSpPr>
          <p:cNvPr name="Group 20" id="20"/>
          <p:cNvGrpSpPr/>
          <p:nvPr/>
        </p:nvGrpSpPr>
        <p:grpSpPr>
          <a:xfrm rot="0">
            <a:off x="5585290" y="4089242"/>
            <a:ext cx="1989618" cy="657435"/>
            <a:chOff x="0" y="0"/>
            <a:chExt cx="524014" cy="173152"/>
          </a:xfrm>
        </p:grpSpPr>
        <p:sp>
          <p:nvSpPr>
            <p:cNvPr name="Freeform 21" id="21"/>
            <p:cNvSpPr/>
            <p:nvPr/>
          </p:nvSpPr>
          <p:spPr>
            <a:xfrm flipH="false" flipV="false" rot="0">
              <a:off x="0" y="0"/>
              <a:ext cx="524014" cy="173152"/>
            </a:xfrm>
            <a:custGeom>
              <a:avLst/>
              <a:gdLst/>
              <a:ahLst/>
              <a:cxnLst/>
              <a:rect r="r" b="b" t="t" l="l"/>
              <a:pathLst>
                <a:path h="173152" w="524014">
                  <a:moveTo>
                    <a:pt x="0" y="0"/>
                  </a:moveTo>
                  <a:lnTo>
                    <a:pt x="524014" y="0"/>
                  </a:lnTo>
                  <a:lnTo>
                    <a:pt x="524014" y="173152"/>
                  </a:lnTo>
                  <a:lnTo>
                    <a:pt x="0" y="173152"/>
                  </a:lnTo>
                  <a:close/>
                </a:path>
              </a:pathLst>
            </a:custGeom>
            <a:solidFill>
              <a:srgbClr val="FFFFFF"/>
            </a:solidFill>
          </p:spPr>
        </p:sp>
        <p:sp>
          <p:nvSpPr>
            <p:cNvPr name="TextBox 22" id="22"/>
            <p:cNvSpPr txBox="true"/>
            <p:nvPr/>
          </p:nvSpPr>
          <p:spPr>
            <a:xfrm>
              <a:off x="0" y="-47625"/>
              <a:ext cx="524014" cy="220777"/>
            </a:xfrm>
            <a:prstGeom prst="rect">
              <a:avLst/>
            </a:prstGeom>
          </p:spPr>
          <p:txBody>
            <a:bodyPr anchor="ctr" rtlCol="false" tIns="50800" lIns="50800" bIns="50800" rIns="50800"/>
            <a:lstStyle/>
            <a:p>
              <a:pPr algn="ctr">
                <a:lnSpc>
                  <a:spcPts val="2332"/>
                </a:lnSpc>
              </a:pPr>
            </a:p>
          </p:txBody>
        </p:sp>
      </p:grpSp>
      <p:sp>
        <p:nvSpPr>
          <p:cNvPr name="TextBox 23" id="23"/>
          <p:cNvSpPr txBox="true"/>
          <p:nvPr/>
        </p:nvSpPr>
        <p:spPr>
          <a:xfrm rot="0">
            <a:off x="1858227" y="9111938"/>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Freeform 24" id="24"/>
          <p:cNvSpPr/>
          <p:nvPr/>
        </p:nvSpPr>
        <p:spPr>
          <a:xfrm flipH="false" flipV="false" rot="0">
            <a:off x="4168027" y="9121140"/>
            <a:ext cx="498971" cy="498971"/>
          </a:xfrm>
          <a:custGeom>
            <a:avLst/>
            <a:gdLst/>
            <a:ahLst/>
            <a:cxnLst/>
            <a:rect r="r" b="b" t="t" l="l"/>
            <a:pathLst>
              <a:path h="498971" w="498971">
                <a:moveTo>
                  <a:pt x="0" y="0"/>
                </a:moveTo>
                <a:lnTo>
                  <a:pt x="498971" y="0"/>
                </a:lnTo>
                <a:lnTo>
                  <a:pt x="498971" y="498971"/>
                </a:lnTo>
                <a:lnTo>
                  <a:pt x="0" y="498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5585290" y="9150361"/>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Freeform 26" id="26"/>
          <p:cNvSpPr/>
          <p:nvPr/>
        </p:nvSpPr>
        <p:spPr>
          <a:xfrm flipH="false" flipV="false" rot="0">
            <a:off x="8033568" y="7810318"/>
            <a:ext cx="498971" cy="498971"/>
          </a:xfrm>
          <a:custGeom>
            <a:avLst/>
            <a:gdLst/>
            <a:ahLst/>
            <a:cxnLst/>
            <a:rect r="r" b="b" t="t" l="l"/>
            <a:pathLst>
              <a:path h="498971" w="498971">
                <a:moveTo>
                  <a:pt x="0" y="0"/>
                </a:moveTo>
                <a:lnTo>
                  <a:pt x="498971" y="0"/>
                </a:lnTo>
                <a:lnTo>
                  <a:pt x="498971" y="498971"/>
                </a:lnTo>
                <a:lnTo>
                  <a:pt x="0" y="498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598890" y="856986"/>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484345" y="9233457"/>
            <a:ext cx="1062802" cy="2107085"/>
            <a:chOff x="0" y="0"/>
            <a:chExt cx="279915" cy="554952"/>
          </a:xfrm>
        </p:grpSpPr>
        <p:sp>
          <p:nvSpPr>
            <p:cNvPr name="Freeform 5" id="5"/>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6" id="6"/>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sp>
        <p:nvSpPr>
          <p:cNvPr name="TextBox 7" id="7"/>
          <p:cNvSpPr txBox="true"/>
          <p:nvPr/>
        </p:nvSpPr>
        <p:spPr>
          <a:xfrm rot="0">
            <a:off x="16772174" y="9421090"/>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07</a:t>
            </a:r>
          </a:p>
        </p:txBody>
      </p:sp>
      <p:sp>
        <p:nvSpPr>
          <p:cNvPr name="TextBox 8" id="8"/>
          <p:cNvSpPr txBox="true"/>
          <p:nvPr/>
        </p:nvSpPr>
        <p:spPr>
          <a:xfrm rot="0">
            <a:off x="1240604" y="1170101"/>
            <a:ext cx="5044023" cy="1771285"/>
          </a:xfrm>
          <a:prstGeom prst="rect">
            <a:avLst/>
          </a:prstGeom>
        </p:spPr>
        <p:txBody>
          <a:bodyPr anchor="t" rtlCol="false" tIns="0" lIns="0" bIns="0" rIns="0">
            <a:spAutoFit/>
          </a:bodyPr>
          <a:lstStyle/>
          <a:p>
            <a:pPr algn="l">
              <a:lnSpc>
                <a:spcPts val="14474"/>
              </a:lnSpc>
              <a:spcBef>
                <a:spcPct val="0"/>
              </a:spcBef>
            </a:pPr>
            <a:r>
              <a:rPr lang="en-US" sz="10338">
                <a:solidFill>
                  <a:srgbClr val="FFFFFF"/>
                </a:solidFill>
                <a:latin typeface="Antonio"/>
                <a:ea typeface="Antonio"/>
                <a:cs typeface="Antonio"/>
                <a:sym typeface="Antonio"/>
              </a:rPr>
              <a:t>TECHNICAL</a:t>
            </a:r>
          </a:p>
        </p:txBody>
      </p:sp>
      <p:sp>
        <p:nvSpPr>
          <p:cNvPr name="TextBox 9" id="9"/>
          <p:cNvSpPr txBox="true"/>
          <p:nvPr/>
        </p:nvSpPr>
        <p:spPr>
          <a:xfrm rot="0">
            <a:off x="1240604" y="2441709"/>
            <a:ext cx="3787397" cy="1771285"/>
          </a:xfrm>
          <a:prstGeom prst="rect">
            <a:avLst/>
          </a:prstGeom>
        </p:spPr>
        <p:txBody>
          <a:bodyPr anchor="t" rtlCol="false" tIns="0" lIns="0" bIns="0" rIns="0">
            <a:spAutoFit/>
          </a:bodyPr>
          <a:lstStyle/>
          <a:p>
            <a:pPr algn="l">
              <a:lnSpc>
                <a:spcPts val="14474"/>
              </a:lnSpc>
              <a:spcBef>
                <a:spcPct val="0"/>
              </a:spcBef>
            </a:pPr>
            <a:r>
              <a:rPr lang="en-US" b="true" sz="10338">
                <a:solidFill>
                  <a:srgbClr val="F0D06E"/>
                </a:solidFill>
                <a:latin typeface="Antonio Ultra-Bold"/>
                <a:ea typeface="Antonio Ultra-Bold"/>
                <a:cs typeface="Antonio Ultra-Bold"/>
                <a:sym typeface="Antonio Ultra-Bold"/>
              </a:rPr>
              <a:t>DETAILS</a:t>
            </a:r>
          </a:p>
        </p:txBody>
      </p:sp>
      <p:sp>
        <p:nvSpPr>
          <p:cNvPr name="Freeform 10" id="10"/>
          <p:cNvSpPr/>
          <p:nvPr/>
        </p:nvSpPr>
        <p:spPr>
          <a:xfrm flipH="false" flipV="false" rot="0">
            <a:off x="5250957" y="3239600"/>
            <a:ext cx="668667" cy="668667"/>
          </a:xfrm>
          <a:custGeom>
            <a:avLst/>
            <a:gdLst/>
            <a:ahLst/>
            <a:cxnLst/>
            <a:rect r="r" b="b" t="t" l="l"/>
            <a:pathLst>
              <a:path h="668667" w="668667">
                <a:moveTo>
                  <a:pt x="0" y="0"/>
                </a:moveTo>
                <a:lnTo>
                  <a:pt x="668667" y="0"/>
                </a:lnTo>
                <a:lnTo>
                  <a:pt x="668667" y="668667"/>
                </a:lnTo>
                <a:lnTo>
                  <a:pt x="0" y="668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240604" y="4089242"/>
            <a:ext cx="5854845" cy="657435"/>
            <a:chOff x="0" y="0"/>
            <a:chExt cx="1542017" cy="173152"/>
          </a:xfrm>
        </p:grpSpPr>
        <p:sp>
          <p:nvSpPr>
            <p:cNvPr name="Freeform 12" id="12"/>
            <p:cNvSpPr/>
            <p:nvPr/>
          </p:nvSpPr>
          <p:spPr>
            <a:xfrm flipH="false" flipV="false" rot="0">
              <a:off x="0" y="0"/>
              <a:ext cx="1542017" cy="173152"/>
            </a:xfrm>
            <a:custGeom>
              <a:avLst/>
              <a:gdLst/>
              <a:ahLst/>
              <a:cxnLst/>
              <a:rect r="r" b="b" t="t" l="l"/>
              <a:pathLst>
                <a:path h="173152" w="1542017">
                  <a:moveTo>
                    <a:pt x="0" y="0"/>
                  </a:moveTo>
                  <a:lnTo>
                    <a:pt x="1542017" y="0"/>
                  </a:lnTo>
                  <a:lnTo>
                    <a:pt x="1542017" y="173152"/>
                  </a:lnTo>
                  <a:lnTo>
                    <a:pt x="0" y="173152"/>
                  </a:lnTo>
                  <a:close/>
                </a:path>
              </a:pathLst>
            </a:custGeom>
            <a:solidFill>
              <a:srgbClr val="F0D06E"/>
            </a:solidFill>
          </p:spPr>
        </p:sp>
        <p:sp>
          <p:nvSpPr>
            <p:cNvPr name="TextBox 13" id="13"/>
            <p:cNvSpPr txBox="true"/>
            <p:nvPr/>
          </p:nvSpPr>
          <p:spPr>
            <a:xfrm>
              <a:off x="0" y="-47625"/>
              <a:ext cx="1542017" cy="220777"/>
            </a:xfrm>
            <a:prstGeom prst="rect">
              <a:avLst/>
            </a:prstGeom>
          </p:spPr>
          <p:txBody>
            <a:bodyPr anchor="ctr" rtlCol="false" tIns="50800" lIns="50800" bIns="50800" rIns="50800"/>
            <a:lstStyle/>
            <a:p>
              <a:pPr algn="ctr">
                <a:lnSpc>
                  <a:spcPts val="2332"/>
                </a:lnSpc>
              </a:pPr>
            </a:p>
          </p:txBody>
        </p:sp>
      </p:grpSp>
      <p:grpSp>
        <p:nvGrpSpPr>
          <p:cNvPr name="Group 14" id="14"/>
          <p:cNvGrpSpPr/>
          <p:nvPr/>
        </p:nvGrpSpPr>
        <p:grpSpPr>
          <a:xfrm rot="0">
            <a:off x="1240604" y="4923358"/>
            <a:ext cx="6334304" cy="4197782"/>
            <a:chOff x="0" y="0"/>
            <a:chExt cx="981349" cy="650346"/>
          </a:xfrm>
        </p:grpSpPr>
        <p:sp>
          <p:nvSpPr>
            <p:cNvPr name="Freeform 15" id="15"/>
            <p:cNvSpPr/>
            <p:nvPr/>
          </p:nvSpPr>
          <p:spPr>
            <a:xfrm flipH="false" flipV="false" rot="0">
              <a:off x="0" y="0"/>
              <a:ext cx="981349" cy="650346"/>
            </a:xfrm>
            <a:custGeom>
              <a:avLst/>
              <a:gdLst/>
              <a:ahLst/>
              <a:cxnLst/>
              <a:rect r="r" b="b" t="t" l="l"/>
              <a:pathLst>
                <a:path h="650346" w="981349">
                  <a:moveTo>
                    <a:pt x="0" y="0"/>
                  </a:moveTo>
                  <a:lnTo>
                    <a:pt x="981349" y="0"/>
                  </a:lnTo>
                  <a:lnTo>
                    <a:pt x="981349" y="650346"/>
                  </a:lnTo>
                  <a:lnTo>
                    <a:pt x="0" y="650346"/>
                  </a:lnTo>
                  <a:close/>
                </a:path>
              </a:pathLst>
            </a:custGeom>
            <a:blipFill>
              <a:blip r:embed="rId5"/>
              <a:stretch>
                <a:fillRect l="0" t="-361" r="0" b="-361"/>
              </a:stretch>
            </a:blipFill>
          </p:spPr>
        </p:sp>
      </p:grpSp>
      <p:grpSp>
        <p:nvGrpSpPr>
          <p:cNvPr name="Group 16" id="16"/>
          <p:cNvGrpSpPr/>
          <p:nvPr/>
        </p:nvGrpSpPr>
        <p:grpSpPr>
          <a:xfrm rot="0">
            <a:off x="1240604" y="8797649"/>
            <a:ext cx="6334304" cy="1145954"/>
            <a:chOff x="0" y="0"/>
            <a:chExt cx="1668294" cy="301815"/>
          </a:xfrm>
        </p:grpSpPr>
        <p:sp>
          <p:nvSpPr>
            <p:cNvPr name="Freeform 17" id="17"/>
            <p:cNvSpPr/>
            <p:nvPr/>
          </p:nvSpPr>
          <p:spPr>
            <a:xfrm flipH="false" flipV="false" rot="0">
              <a:off x="0" y="0"/>
              <a:ext cx="1668294" cy="301815"/>
            </a:xfrm>
            <a:custGeom>
              <a:avLst/>
              <a:gdLst/>
              <a:ahLst/>
              <a:cxnLst/>
              <a:rect r="r" b="b" t="t" l="l"/>
              <a:pathLst>
                <a:path h="301815" w="1668294">
                  <a:moveTo>
                    <a:pt x="0" y="0"/>
                  </a:moveTo>
                  <a:lnTo>
                    <a:pt x="1668294" y="0"/>
                  </a:lnTo>
                  <a:lnTo>
                    <a:pt x="1668294" y="301815"/>
                  </a:lnTo>
                  <a:lnTo>
                    <a:pt x="0" y="301815"/>
                  </a:lnTo>
                  <a:close/>
                </a:path>
              </a:pathLst>
            </a:custGeom>
            <a:solidFill>
              <a:srgbClr val="FFFFFF"/>
            </a:solidFill>
          </p:spPr>
        </p:sp>
        <p:sp>
          <p:nvSpPr>
            <p:cNvPr name="TextBox 18" id="18"/>
            <p:cNvSpPr txBox="true"/>
            <p:nvPr/>
          </p:nvSpPr>
          <p:spPr>
            <a:xfrm>
              <a:off x="0" y="-47625"/>
              <a:ext cx="1668294" cy="349440"/>
            </a:xfrm>
            <a:prstGeom prst="rect">
              <a:avLst/>
            </a:prstGeom>
          </p:spPr>
          <p:txBody>
            <a:bodyPr anchor="ctr" rtlCol="false" tIns="50800" lIns="50800" bIns="50800" rIns="50800"/>
            <a:lstStyle/>
            <a:p>
              <a:pPr algn="ctr">
                <a:lnSpc>
                  <a:spcPts val="2332"/>
                </a:lnSpc>
              </a:pPr>
            </a:p>
          </p:txBody>
        </p:sp>
      </p:grpSp>
      <p:grpSp>
        <p:nvGrpSpPr>
          <p:cNvPr name="Group 19" id="19"/>
          <p:cNvGrpSpPr/>
          <p:nvPr/>
        </p:nvGrpSpPr>
        <p:grpSpPr>
          <a:xfrm rot="0">
            <a:off x="5585290" y="4089242"/>
            <a:ext cx="1989618" cy="657435"/>
            <a:chOff x="0" y="0"/>
            <a:chExt cx="524014" cy="173152"/>
          </a:xfrm>
        </p:grpSpPr>
        <p:sp>
          <p:nvSpPr>
            <p:cNvPr name="Freeform 20" id="20"/>
            <p:cNvSpPr/>
            <p:nvPr/>
          </p:nvSpPr>
          <p:spPr>
            <a:xfrm flipH="false" flipV="false" rot="0">
              <a:off x="0" y="0"/>
              <a:ext cx="524014" cy="173152"/>
            </a:xfrm>
            <a:custGeom>
              <a:avLst/>
              <a:gdLst/>
              <a:ahLst/>
              <a:cxnLst/>
              <a:rect r="r" b="b" t="t" l="l"/>
              <a:pathLst>
                <a:path h="173152" w="524014">
                  <a:moveTo>
                    <a:pt x="0" y="0"/>
                  </a:moveTo>
                  <a:lnTo>
                    <a:pt x="524014" y="0"/>
                  </a:lnTo>
                  <a:lnTo>
                    <a:pt x="524014" y="173152"/>
                  </a:lnTo>
                  <a:lnTo>
                    <a:pt x="0" y="173152"/>
                  </a:lnTo>
                  <a:close/>
                </a:path>
              </a:pathLst>
            </a:custGeom>
            <a:solidFill>
              <a:srgbClr val="FFFFFF"/>
            </a:solidFill>
          </p:spPr>
        </p:sp>
        <p:sp>
          <p:nvSpPr>
            <p:cNvPr name="TextBox 21" id="21"/>
            <p:cNvSpPr txBox="true"/>
            <p:nvPr/>
          </p:nvSpPr>
          <p:spPr>
            <a:xfrm>
              <a:off x="0" y="-47625"/>
              <a:ext cx="524014" cy="220777"/>
            </a:xfrm>
            <a:prstGeom prst="rect">
              <a:avLst/>
            </a:prstGeom>
          </p:spPr>
          <p:txBody>
            <a:bodyPr anchor="ctr" rtlCol="false" tIns="50800" lIns="50800" bIns="50800" rIns="50800"/>
            <a:lstStyle/>
            <a:p>
              <a:pPr algn="ctr">
                <a:lnSpc>
                  <a:spcPts val="2332"/>
                </a:lnSpc>
              </a:pPr>
            </a:p>
          </p:txBody>
        </p:sp>
      </p:grpSp>
      <p:sp>
        <p:nvSpPr>
          <p:cNvPr name="TextBox 22" id="22"/>
          <p:cNvSpPr txBox="true"/>
          <p:nvPr/>
        </p:nvSpPr>
        <p:spPr>
          <a:xfrm rot="0">
            <a:off x="1858227" y="9111938"/>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Freeform 23" id="23"/>
          <p:cNvSpPr/>
          <p:nvPr/>
        </p:nvSpPr>
        <p:spPr>
          <a:xfrm flipH="false" flipV="false" rot="0">
            <a:off x="4168027" y="9121140"/>
            <a:ext cx="498971" cy="498971"/>
          </a:xfrm>
          <a:custGeom>
            <a:avLst/>
            <a:gdLst/>
            <a:ahLst/>
            <a:cxnLst/>
            <a:rect r="r" b="b" t="t" l="l"/>
            <a:pathLst>
              <a:path h="498971" w="498971">
                <a:moveTo>
                  <a:pt x="0" y="0"/>
                </a:moveTo>
                <a:lnTo>
                  <a:pt x="498971" y="0"/>
                </a:lnTo>
                <a:lnTo>
                  <a:pt x="498971" y="498971"/>
                </a:lnTo>
                <a:lnTo>
                  <a:pt x="0" y="498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5585290" y="9150361"/>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Freeform 25" id="25"/>
          <p:cNvSpPr/>
          <p:nvPr/>
        </p:nvSpPr>
        <p:spPr>
          <a:xfrm flipH="false" flipV="false" rot="0">
            <a:off x="8033568" y="7810318"/>
            <a:ext cx="498971" cy="498971"/>
          </a:xfrm>
          <a:custGeom>
            <a:avLst/>
            <a:gdLst/>
            <a:ahLst/>
            <a:cxnLst/>
            <a:rect r="r" b="b" t="t" l="l"/>
            <a:pathLst>
              <a:path h="498971" w="498971">
                <a:moveTo>
                  <a:pt x="0" y="0"/>
                </a:moveTo>
                <a:lnTo>
                  <a:pt x="498971" y="0"/>
                </a:lnTo>
                <a:lnTo>
                  <a:pt x="498971" y="498971"/>
                </a:lnTo>
                <a:lnTo>
                  <a:pt x="0" y="498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sp>
        <p:nvSpPr>
          <p:cNvPr name="TextBox 27" id="27"/>
          <p:cNvSpPr txBox="true"/>
          <p:nvPr/>
        </p:nvSpPr>
        <p:spPr>
          <a:xfrm rot="0">
            <a:off x="8751614" y="396952"/>
            <a:ext cx="7298140" cy="9805903"/>
          </a:xfrm>
          <a:prstGeom prst="rect">
            <a:avLst/>
          </a:prstGeom>
        </p:spPr>
        <p:txBody>
          <a:bodyPr anchor="t" rtlCol="false" tIns="0" lIns="0" bIns="0" rIns="0">
            <a:spAutoFit/>
          </a:bodyPr>
          <a:lstStyle/>
          <a:p>
            <a:pPr algn="just">
              <a:lnSpc>
                <a:spcPts val="2892"/>
              </a:lnSpc>
            </a:pPr>
            <a:r>
              <a:rPr lang="en-US" sz="2065" b="true">
                <a:solidFill>
                  <a:srgbClr val="FFFFFF"/>
                </a:solidFill>
                <a:latin typeface="Arial Bold"/>
                <a:ea typeface="Arial Bold"/>
                <a:cs typeface="Arial Bold"/>
                <a:sym typeface="Arial Bold"/>
              </a:rPr>
              <a:t>4. Additional Tools</a:t>
            </a:r>
          </a:p>
          <a:p>
            <a:pPr algn="just">
              <a:lnSpc>
                <a:spcPts val="2892"/>
              </a:lnSpc>
            </a:pPr>
            <a:r>
              <a:rPr lang="en-US" sz="2065">
                <a:solidFill>
                  <a:srgbClr val="FFFFFF"/>
                </a:solidFill>
                <a:latin typeface="Arial"/>
                <a:ea typeface="Arial"/>
                <a:cs typeface="Arial"/>
                <a:sym typeface="Arial"/>
              </a:rPr>
              <a:t>To enhance the functionality and performance of TruPress, we employed additional tools:</a:t>
            </a:r>
          </a:p>
          <a:p>
            <a:pPr algn="just">
              <a:lnSpc>
                <a:spcPts val="2892"/>
              </a:lnSpc>
            </a:pPr>
            <a:r>
              <a:rPr lang="en-US" sz="2065">
                <a:solidFill>
                  <a:srgbClr val="FFFFFF"/>
                </a:solidFill>
                <a:latin typeface="Arial"/>
                <a:ea typeface="Arial"/>
                <a:cs typeface="Arial"/>
                <a:sym typeface="Arial"/>
              </a:rPr>
              <a:t>Lisk API Integration: Provides smooth interaction between WordPress and the blockchain.</a:t>
            </a:r>
          </a:p>
          <a:p>
            <a:pPr algn="just">
              <a:lnSpc>
                <a:spcPts val="2892"/>
              </a:lnSpc>
            </a:pPr>
            <a:r>
              <a:rPr lang="en-US" sz="2065">
                <a:solidFill>
                  <a:srgbClr val="FFFFFF"/>
                </a:solidFill>
                <a:latin typeface="Arial"/>
                <a:ea typeface="Arial"/>
                <a:cs typeface="Arial"/>
                <a:sym typeface="Arial"/>
              </a:rPr>
              <a:t>Media Storage Optimization: Ensures efficient handling of multimedia files, preserving performance without compromising quality.</a:t>
            </a:r>
          </a:p>
          <a:p>
            <a:pPr algn="just">
              <a:lnSpc>
                <a:spcPts val="2892"/>
              </a:lnSpc>
            </a:pPr>
          </a:p>
          <a:p>
            <a:pPr algn="just">
              <a:lnSpc>
                <a:spcPts val="2892"/>
              </a:lnSpc>
            </a:pPr>
            <a:r>
              <a:rPr lang="en-US" sz="2065">
                <a:solidFill>
                  <a:srgbClr val="FFFFFF"/>
                </a:solidFill>
                <a:latin typeface="Arial"/>
                <a:ea typeface="Arial"/>
                <a:cs typeface="Arial"/>
                <a:sym typeface="Arial"/>
              </a:rPr>
              <a:t>These tools reflect a thoughtful approach to designing a system that accommodates the demands of modern journalism.</a:t>
            </a:r>
          </a:p>
          <a:p>
            <a:pPr algn="just">
              <a:lnSpc>
                <a:spcPts val="2892"/>
              </a:lnSpc>
            </a:pPr>
          </a:p>
          <a:p>
            <a:pPr algn="just">
              <a:lnSpc>
                <a:spcPts val="2892"/>
              </a:lnSpc>
            </a:pPr>
            <a:r>
              <a:rPr lang="en-US" sz="2065" b="true">
                <a:solidFill>
                  <a:srgbClr val="FFFFFF"/>
                </a:solidFill>
                <a:latin typeface="Arial Bold"/>
                <a:ea typeface="Arial Bold"/>
                <a:cs typeface="Arial Bold"/>
                <a:sym typeface="Arial Bold"/>
              </a:rPr>
              <a:t>5. Design Considerations</a:t>
            </a:r>
          </a:p>
          <a:p>
            <a:pPr algn="just">
              <a:lnSpc>
                <a:spcPts val="2892"/>
              </a:lnSpc>
            </a:pPr>
            <a:r>
              <a:rPr lang="en-US" sz="2065">
                <a:solidFill>
                  <a:srgbClr val="FFFFFF"/>
                </a:solidFill>
                <a:latin typeface="Arial"/>
                <a:ea typeface="Arial"/>
                <a:cs typeface="Arial"/>
                <a:sym typeface="Arial"/>
              </a:rPr>
              <a:t>TruPress’s design is driven by principles of clarity, accessibility, and trust:</a:t>
            </a:r>
          </a:p>
          <a:p>
            <a:pPr algn="just">
              <a:lnSpc>
                <a:spcPts val="2892"/>
              </a:lnSpc>
            </a:pPr>
            <a:r>
              <a:rPr lang="en-US" sz="2065">
                <a:solidFill>
                  <a:srgbClr val="FFFFFF"/>
                </a:solidFill>
                <a:latin typeface="Arial"/>
                <a:ea typeface="Arial"/>
                <a:cs typeface="Arial"/>
                <a:sym typeface="Arial"/>
              </a:rPr>
              <a:t>Typography: Thoughtfully selected fonts that convey trustworthiness, reliability, and readability on large screens.</a:t>
            </a:r>
          </a:p>
          <a:p>
            <a:pPr algn="just">
              <a:lnSpc>
                <a:spcPts val="2892"/>
              </a:lnSpc>
            </a:pPr>
            <a:r>
              <a:rPr lang="en-US" sz="2065">
                <a:solidFill>
                  <a:srgbClr val="FFFFFF"/>
                </a:solidFill>
                <a:latin typeface="Arial"/>
                <a:ea typeface="Arial"/>
                <a:cs typeface="Arial"/>
                <a:sym typeface="Arial"/>
              </a:rPr>
              <a:t>Responsive UI: Designed for an optimal reading experience across devices, with special emphasis on desktop layouts for improved accessibility.</a:t>
            </a:r>
          </a:p>
          <a:p>
            <a:pPr algn="just">
              <a:lnSpc>
                <a:spcPts val="2892"/>
              </a:lnSpc>
            </a:pPr>
            <a:r>
              <a:rPr lang="en-US" sz="2065">
                <a:solidFill>
                  <a:srgbClr val="FFFFFF"/>
                </a:solidFill>
                <a:latin typeface="Arial"/>
                <a:ea typeface="Arial"/>
                <a:cs typeface="Arial"/>
                <a:sym typeface="Arial"/>
              </a:rPr>
              <a:t>Each design decision was intentional, reflecting the team’s deep understanding of what TruePress needed to become: a secure, accessible, and visually appealing platform that meets the unique needs of journalists.</a:t>
            </a:r>
          </a:p>
          <a:p>
            <a:pPr algn="just">
              <a:lnSpc>
                <a:spcPts val="2892"/>
              </a:lnSpc>
            </a:pPr>
          </a:p>
          <a:p>
            <a:pPr algn="just">
              <a:lnSpc>
                <a:spcPts val="289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598890" y="856986"/>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484345" y="9233457"/>
            <a:ext cx="1062802" cy="2107085"/>
            <a:chOff x="0" y="0"/>
            <a:chExt cx="279915" cy="554952"/>
          </a:xfrm>
        </p:grpSpPr>
        <p:sp>
          <p:nvSpPr>
            <p:cNvPr name="Freeform 5" id="5"/>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6" id="6"/>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sp>
        <p:nvSpPr>
          <p:cNvPr name="TextBox 7" id="7"/>
          <p:cNvSpPr txBox="true"/>
          <p:nvPr/>
        </p:nvSpPr>
        <p:spPr>
          <a:xfrm rot="0">
            <a:off x="16772174" y="9421090"/>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08</a:t>
            </a:r>
          </a:p>
        </p:txBody>
      </p:sp>
      <p:sp>
        <p:nvSpPr>
          <p:cNvPr name="TextBox 8" id="8"/>
          <p:cNvSpPr txBox="true"/>
          <p:nvPr/>
        </p:nvSpPr>
        <p:spPr>
          <a:xfrm rot="0">
            <a:off x="1220020" y="2014688"/>
            <a:ext cx="4417454" cy="1771266"/>
          </a:xfrm>
          <a:prstGeom prst="rect">
            <a:avLst/>
          </a:prstGeom>
        </p:spPr>
        <p:txBody>
          <a:bodyPr anchor="t" rtlCol="false" tIns="0" lIns="0" bIns="0" rIns="0">
            <a:spAutoFit/>
          </a:bodyPr>
          <a:lstStyle/>
          <a:p>
            <a:pPr algn="l">
              <a:lnSpc>
                <a:spcPts val="14474"/>
              </a:lnSpc>
              <a:spcBef>
                <a:spcPct val="0"/>
              </a:spcBef>
            </a:pPr>
            <a:r>
              <a:rPr lang="en-US" sz="10338">
                <a:solidFill>
                  <a:srgbClr val="FFFFFF"/>
                </a:solidFill>
                <a:latin typeface="Antonio"/>
                <a:ea typeface="Antonio"/>
                <a:cs typeface="Antonio"/>
                <a:sym typeface="Antonio"/>
              </a:rPr>
              <a:t>OUR </a:t>
            </a:r>
          </a:p>
        </p:txBody>
      </p:sp>
      <p:sp>
        <p:nvSpPr>
          <p:cNvPr name="TextBox 9" id="9"/>
          <p:cNvSpPr txBox="true"/>
          <p:nvPr/>
        </p:nvSpPr>
        <p:spPr>
          <a:xfrm rot="0">
            <a:off x="1220020" y="3284759"/>
            <a:ext cx="5406035" cy="1771266"/>
          </a:xfrm>
          <a:prstGeom prst="rect">
            <a:avLst/>
          </a:prstGeom>
        </p:spPr>
        <p:txBody>
          <a:bodyPr anchor="t" rtlCol="false" tIns="0" lIns="0" bIns="0" rIns="0">
            <a:spAutoFit/>
          </a:bodyPr>
          <a:lstStyle/>
          <a:p>
            <a:pPr algn="l">
              <a:lnSpc>
                <a:spcPts val="14474"/>
              </a:lnSpc>
              <a:spcBef>
                <a:spcPct val="0"/>
              </a:spcBef>
            </a:pPr>
            <a:r>
              <a:rPr lang="en-US" b="true" sz="10338">
                <a:solidFill>
                  <a:srgbClr val="F0D06E"/>
                </a:solidFill>
                <a:latin typeface="Antonio Ultra-Bold"/>
                <a:ea typeface="Antonio Ultra-Bold"/>
                <a:cs typeface="Antonio Ultra-Bold"/>
                <a:sym typeface="Antonio Ultra-Bold"/>
              </a:rPr>
              <a:t>TEAM</a:t>
            </a:r>
          </a:p>
        </p:txBody>
      </p:sp>
      <p:sp>
        <p:nvSpPr>
          <p:cNvPr name="Freeform 10" id="10"/>
          <p:cNvSpPr/>
          <p:nvPr/>
        </p:nvSpPr>
        <p:spPr>
          <a:xfrm flipH="false" flipV="false" rot="0">
            <a:off x="4096280" y="4017493"/>
            <a:ext cx="668667" cy="668667"/>
          </a:xfrm>
          <a:custGeom>
            <a:avLst/>
            <a:gdLst/>
            <a:ahLst/>
            <a:cxnLst/>
            <a:rect r="r" b="b" t="t" l="l"/>
            <a:pathLst>
              <a:path h="668667" w="668667">
                <a:moveTo>
                  <a:pt x="0" y="0"/>
                </a:moveTo>
                <a:lnTo>
                  <a:pt x="668668" y="0"/>
                </a:lnTo>
                <a:lnTo>
                  <a:pt x="668668" y="668667"/>
                </a:lnTo>
                <a:lnTo>
                  <a:pt x="0" y="668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8316002" y="3000333"/>
            <a:ext cx="4024345" cy="1272878"/>
            <a:chOff x="0" y="0"/>
            <a:chExt cx="1461661" cy="462315"/>
          </a:xfrm>
        </p:grpSpPr>
        <p:sp>
          <p:nvSpPr>
            <p:cNvPr name="Freeform 12" id="12"/>
            <p:cNvSpPr/>
            <p:nvPr/>
          </p:nvSpPr>
          <p:spPr>
            <a:xfrm flipH="false" flipV="false" rot="0">
              <a:off x="0" y="0"/>
              <a:ext cx="1461661" cy="462315"/>
            </a:xfrm>
            <a:custGeom>
              <a:avLst/>
              <a:gdLst/>
              <a:ahLst/>
              <a:cxnLst/>
              <a:rect r="r" b="b" t="t" l="l"/>
              <a:pathLst>
                <a:path h="462315" w="1461661">
                  <a:moveTo>
                    <a:pt x="0" y="0"/>
                  </a:moveTo>
                  <a:lnTo>
                    <a:pt x="1461661" y="0"/>
                  </a:lnTo>
                  <a:lnTo>
                    <a:pt x="1461661" y="462315"/>
                  </a:lnTo>
                  <a:lnTo>
                    <a:pt x="0" y="462315"/>
                  </a:lnTo>
                  <a:close/>
                </a:path>
              </a:pathLst>
            </a:custGeom>
            <a:solidFill>
              <a:srgbClr val="FFFFFF"/>
            </a:solidFill>
          </p:spPr>
        </p:sp>
        <p:sp>
          <p:nvSpPr>
            <p:cNvPr name="TextBox 13" id="13"/>
            <p:cNvSpPr txBox="true"/>
            <p:nvPr/>
          </p:nvSpPr>
          <p:spPr>
            <a:xfrm>
              <a:off x="0" y="-47625"/>
              <a:ext cx="1461661" cy="509940"/>
            </a:xfrm>
            <a:prstGeom prst="rect">
              <a:avLst/>
            </a:prstGeom>
          </p:spPr>
          <p:txBody>
            <a:bodyPr anchor="ctr" rtlCol="false" tIns="50800" lIns="50800" bIns="50800" rIns="50800"/>
            <a:lstStyle/>
            <a:p>
              <a:pPr algn="ctr">
                <a:lnSpc>
                  <a:spcPts val="2332"/>
                </a:lnSpc>
              </a:pPr>
            </a:p>
          </p:txBody>
        </p:sp>
      </p:grpSp>
      <p:sp>
        <p:nvSpPr>
          <p:cNvPr name="Freeform 14" id="14"/>
          <p:cNvSpPr/>
          <p:nvPr/>
        </p:nvSpPr>
        <p:spPr>
          <a:xfrm flipH="false" flipV="false" rot="0">
            <a:off x="10831218" y="4685189"/>
            <a:ext cx="361824" cy="361824"/>
          </a:xfrm>
          <a:custGeom>
            <a:avLst/>
            <a:gdLst/>
            <a:ahLst/>
            <a:cxnLst/>
            <a:rect r="r" b="b" t="t" l="l"/>
            <a:pathLst>
              <a:path h="361824" w="361824">
                <a:moveTo>
                  <a:pt x="0" y="0"/>
                </a:moveTo>
                <a:lnTo>
                  <a:pt x="361825" y="0"/>
                </a:lnTo>
                <a:lnTo>
                  <a:pt x="361825" y="361824"/>
                </a:lnTo>
                <a:lnTo>
                  <a:pt x="0" y="3618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4899678" y="4685189"/>
            <a:ext cx="361824" cy="361824"/>
          </a:xfrm>
          <a:custGeom>
            <a:avLst/>
            <a:gdLst/>
            <a:ahLst/>
            <a:cxnLst/>
            <a:rect r="r" b="b" t="t" l="l"/>
            <a:pathLst>
              <a:path h="361824" w="361824">
                <a:moveTo>
                  <a:pt x="0" y="0"/>
                </a:moveTo>
                <a:lnTo>
                  <a:pt x="361825" y="0"/>
                </a:lnTo>
                <a:lnTo>
                  <a:pt x="361825" y="361824"/>
                </a:lnTo>
                <a:lnTo>
                  <a:pt x="0" y="3618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8316002" y="7115392"/>
            <a:ext cx="3963682" cy="1375378"/>
            <a:chOff x="0" y="0"/>
            <a:chExt cx="1439628" cy="499544"/>
          </a:xfrm>
        </p:grpSpPr>
        <p:sp>
          <p:nvSpPr>
            <p:cNvPr name="Freeform 17" id="17"/>
            <p:cNvSpPr/>
            <p:nvPr/>
          </p:nvSpPr>
          <p:spPr>
            <a:xfrm flipH="false" flipV="false" rot="0">
              <a:off x="0" y="0"/>
              <a:ext cx="1439628" cy="499544"/>
            </a:xfrm>
            <a:custGeom>
              <a:avLst/>
              <a:gdLst/>
              <a:ahLst/>
              <a:cxnLst/>
              <a:rect r="r" b="b" t="t" l="l"/>
              <a:pathLst>
                <a:path h="499544" w="1439628">
                  <a:moveTo>
                    <a:pt x="0" y="0"/>
                  </a:moveTo>
                  <a:lnTo>
                    <a:pt x="1439628" y="0"/>
                  </a:lnTo>
                  <a:lnTo>
                    <a:pt x="1439628" y="499544"/>
                  </a:lnTo>
                  <a:lnTo>
                    <a:pt x="0" y="499544"/>
                  </a:lnTo>
                  <a:close/>
                </a:path>
              </a:pathLst>
            </a:custGeom>
            <a:solidFill>
              <a:srgbClr val="FFFFFF"/>
            </a:solidFill>
          </p:spPr>
        </p:sp>
        <p:sp>
          <p:nvSpPr>
            <p:cNvPr name="TextBox 18" id="18"/>
            <p:cNvSpPr txBox="true"/>
            <p:nvPr/>
          </p:nvSpPr>
          <p:spPr>
            <a:xfrm>
              <a:off x="0" y="-47625"/>
              <a:ext cx="1439628" cy="547169"/>
            </a:xfrm>
            <a:prstGeom prst="rect">
              <a:avLst/>
            </a:prstGeom>
          </p:spPr>
          <p:txBody>
            <a:bodyPr anchor="ctr" rtlCol="false" tIns="50800" lIns="50800" bIns="50800" rIns="50800"/>
            <a:lstStyle/>
            <a:p>
              <a:pPr algn="ctr">
                <a:lnSpc>
                  <a:spcPts val="2332"/>
                </a:lnSpc>
              </a:pPr>
            </a:p>
          </p:txBody>
        </p:sp>
      </p:grpSp>
      <p:grpSp>
        <p:nvGrpSpPr>
          <p:cNvPr name="Group 19" id="19"/>
          <p:cNvGrpSpPr/>
          <p:nvPr/>
        </p:nvGrpSpPr>
        <p:grpSpPr>
          <a:xfrm rot="0">
            <a:off x="8316002" y="4884537"/>
            <a:ext cx="4024345" cy="1277104"/>
            <a:chOff x="0" y="0"/>
            <a:chExt cx="1461661" cy="463850"/>
          </a:xfrm>
        </p:grpSpPr>
        <p:sp>
          <p:nvSpPr>
            <p:cNvPr name="Freeform 20" id="20"/>
            <p:cNvSpPr/>
            <p:nvPr/>
          </p:nvSpPr>
          <p:spPr>
            <a:xfrm flipH="false" flipV="false" rot="0">
              <a:off x="0" y="0"/>
              <a:ext cx="1461661" cy="463850"/>
            </a:xfrm>
            <a:custGeom>
              <a:avLst/>
              <a:gdLst/>
              <a:ahLst/>
              <a:cxnLst/>
              <a:rect r="r" b="b" t="t" l="l"/>
              <a:pathLst>
                <a:path h="463850" w="1461661">
                  <a:moveTo>
                    <a:pt x="0" y="0"/>
                  </a:moveTo>
                  <a:lnTo>
                    <a:pt x="1461661" y="0"/>
                  </a:lnTo>
                  <a:lnTo>
                    <a:pt x="1461661" y="463850"/>
                  </a:lnTo>
                  <a:lnTo>
                    <a:pt x="0" y="463850"/>
                  </a:lnTo>
                  <a:close/>
                </a:path>
              </a:pathLst>
            </a:custGeom>
            <a:solidFill>
              <a:srgbClr val="FFFFFF"/>
            </a:solidFill>
          </p:spPr>
        </p:sp>
        <p:sp>
          <p:nvSpPr>
            <p:cNvPr name="TextBox 21" id="21"/>
            <p:cNvSpPr txBox="true"/>
            <p:nvPr/>
          </p:nvSpPr>
          <p:spPr>
            <a:xfrm>
              <a:off x="0" y="-47625"/>
              <a:ext cx="1461661" cy="511475"/>
            </a:xfrm>
            <a:prstGeom prst="rect">
              <a:avLst/>
            </a:prstGeom>
          </p:spPr>
          <p:txBody>
            <a:bodyPr anchor="ctr" rtlCol="false" tIns="50800" lIns="50800" bIns="50800" rIns="50800"/>
            <a:lstStyle/>
            <a:p>
              <a:pPr algn="ctr">
                <a:lnSpc>
                  <a:spcPts val="2332"/>
                </a:lnSpc>
              </a:pPr>
            </a:p>
          </p:txBody>
        </p:sp>
      </p:grpSp>
      <p:sp>
        <p:nvSpPr>
          <p:cNvPr name="TextBox 22" id="22"/>
          <p:cNvSpPr txBox="true"/>
          <p:nvPr/>
        </p:nvSpPr>
        <p:spPr>
          <a:xfrm rot="0">
            <a:off x="8478823" y="3252274"/>
            <a:ext cx="3633730" cy="703868"/>
          </a:xfrm>
          <a:prstGeom prst="rect">
            <a:avLst/>
          </a:prstGeom>
        </p:spPr>
        <p:txBody>
          <a:bodyPr anchor="t" rtlCol="false" tIns="0" lIns="0" bIns="0" rIns="0">
            <a:spAutoFit/>
          </a:bodyPr>
          <a:lstStyle/>
          <a:p>
            <a:pPr algn="ctr">
              <a:lnSpc>
                <a:spcPts val="2812"/>
              </a:lnSpc>
            </a:pPr>
            <a:r>
              <a:rPr lang="en-US" sz="2009" b="true">
                <a:solidFill>
                  <a:srgbClr val="000000"/>
                </a:solidFill>
                <a:latin typeface="Poppins Bold"/>
                <a:ea typeface="Poppins Bold"/>
                <a:cs typeface="Poppins Bold"/>
                <a:sym typeface="Poppins Bold"/>
              </a:rPr>
              <a:t>Somtochukwu Onyekwelu</a:t>
            </a:r>
          </a:p>
          <a:p>
            <a:pPr algn="ctr">
              <a:lnSpc>
                <a:spcPts val="2812"/>
              </a:lnSpc>
              <a:spcBef>
                <a:spcPct val="0"/>
              </a:spcBef>
            </a:pPr>
            <a:r>
              <a:rPr lang="en-US" b="true" sz="2009">
                <a:solidFill>
                  <a:srgbClr val="000000"/>
                </a:solidFill>
                <a:latin typeface="Poppins Bold"/>
                <a:ea typeface="Poppins Bold"/>
                <a:cs typeface="Poppins Bold"/>
                <a:sym typeface="Poppins Bold"/>
              </a:rPr>
              <a:t>Full-Stack Developer</a:t>
            </a:r>
          </a:p>
        </p:txBody>
      </p:sp>
      <p:sp>
        <p:nvSpPr>
          <p:cNvPr name="TextBox 23" id="23"/>
          <p:cNvSpPr txBox="true"/>
          <p:nvPr/>
        </p:nvSpPr>
        <p:spPr>
          <a:xfrm rot="0">
            <a:off x="12945430" y="4688540"/>
            <a:ext cx="1951510" cy="307498"/>
          </a:xfrm>
          <a:prstGeom prst="rect">
            <a:avLst/>
          </a:prstGeom>
        </p:spPr>
        <p:txBody>
          <a:bodyPr anchor="t" rtlCol="false" tIns="0" lIns="0" bIns="0" rIns="0">
            <a:spAutoFit/>
          </a:bodyPr>
          <a:lstStyle/>
          <a:p>
            <a:pPr algn="l">
              <a:lnSpc>
                <a:spcPts val="2472"/>
              </a:lnSpc>
              <a:spcBef>
                <a:spcPct val="0"/>
              </a:spcBef>
            </a:pPr>
            <a:r>
              <a:rPr lang="en-US" b="true" sz="1765">
                <a:solidFill>
                  <a:srgbClr val="000000"/>
                </a:solidFill>
                <a:latin typeface="Poppins Bold"/>
                <a:ea typeface="Poppins Bold"/>
                <a:cs typeface="Poppins Bold"/>
                <a:sym typeface="Poppins Bold"/>
              </a:rPr>
              <a:t>Chidi Eze</a:t>
            </a:r>
          </a:p>
        </p:txBody>
      </p:sp>
      <p:sp>
        <p:nvSpPr>
          <p:cNvPr name="TextBox 24" id="24"/>
          <p:cNvSpPr txBox="true"/>
          <p:nvPr/>
        </p:nvSpPr>
        <p:spPr>
          <a:xfrm rot="0">
            <a:off x="8478823" y="7416800"/>
            <a:ext cx="3698703" cy="710946"/>
          </a:xfrm>
          <a:prstGeom prst="rect">
            <a:avLst/>
          </a:prstGeom>
        </p:spPr>
        <p:txBody>
          <a:bodyPr anchor="t" rtlCol="false" tIns="0" lIns="0" bIns="0" rIns="0">
            <a:spAutoFit/>
          </a:bodyPr>
          <a:lstStyle/>
          <a:p>
            <a:pPr algn="l">
              <a:lnSpc>
                <a:spcPts val="2814"/>
              </a:lnSpc>
            </a:pPr>
            <a:r>
              <a:rPr lang="en-US" sz="2010" b="true">
                <a:solidFill>
                  <a:srgbClr val="000000"/>
                </a:solidFill>
                <a:latin typeface="Poppins Bold"/>
                <a:ea typeface="Poppins Bold"/>
                <a:cs typeface="Poppins Bold"/>
                <a:sym typeface="Poppins Bold"/>
              </a:rPr>
              <a:t>Ekene Ukwunna Emmanuel</a:t>
            </a:r>
          </a:p>
          <a:p>
            <a:pPr algn="l">
              <a:lnSpc>
                <a:spcPts val="2814"/>
              </a:lnSpc>
              <a:spcBef>
                <a:spcPct val="0"/>
              </a:spcBef>
            </a:pPr>
            <a:r>
              <a:rPr lang="en-US" b="true" sz="2010">
                <a:solidFill>
                  <a:srgbClr val="000000"/>
                </a:solidFill>
                <a:latin typeface="Poppins Bold"/>
                <a:ea typeface="Poppins Bold"/>
                <a:cs typeface="Poppins Bold"/>
                <a:sym typeface="Poppins Bold"/>
              </a:rPr>
              <a:t>Smart Contract Developer</a:t>
            </a:r>
          </a:p>
        </p:txBody>
      </p:sp>
      <p:sp>
        <p:nvSpPr>
          <p:cNvPr name="TextBox 25" id="25"/>
          <p:cNvSpPr txBox="true"/>
          <p:nvPr/>
        </p:nvSpPr>
        <p:spPr>
          <a:xfrm rot="0">
            <a:off x="8707489" y="5202238"/>
            <a:ext cx="3209369" cy="703187"/>
          </a:xfrm>
          <a:prstGeom prst="rect">
            <a:avLst/>
          </a:prstGeom>
        </p:spPr>
        <p:txBody>
          <a:bodyPr anchor="t" rtlCol="false" tIns="0" lIns="0" bIns="0" rIns="0">
            <a:spAutoFit/>
          </a:bodyPr>
          <a:lstStyle/>
          <a:p>
            <a:pPr algn="l">
              <a:lnSpc>
                <a:spcPts val="2817"/>
              </a:lnSpc>
            </a:pPr>
            <a:r>
              <a:rPr lang="en-US" sz="2012" b="true">
                <a:solidFill>
                  <a:srgbClr val="000000"/>
                </a:solidFill>
                <a:latin typeface="Poppins Bold"/>
                <a:ea typeface="Poppins Bold"/>
                <a:cs typeface="Poppins Bold"/>
                <a:sym typeface="Poppins Bold"/>
              </a:rPr>
              <a:t>Ezema Sonia Mmesoma</a:t>
            </a:r>
          </a:p>
          <a:p>
            <a:pPr algn="ctr">
              <a:lnSpc>
                <a:spcPts val="2817"/>
              </a:lnSpc>
              <a:spcBef>
                <a:spcPct val="0"/>
              </a:spcBef>
            </a:pPr>
            <a:r>
              <a:rPr lang="en-US" b="true" sz="2012">
                <a:solidFill>
                  <a:srgbClr val="000000"/>
                </a:solidFill>
                <a:latin typeface="Poppins Bold"/>
                <a:ea typeface="Poppins Bold"/>
                <a:cs typeface="Poppins Bold"/>
                <a:sym typeface="Poppins Bold"/>
              </a:rPr>
              <a:t>Project Manager</a:t>
            </a:r>
          </a:p>
        </p:txBody>
      </p:sp>
      <p:grpSp>
        <p:nvGrpSpPr>
          <p:cNvPr name="Group 26" id="26"/>
          <p:cNvGrpSpPr/>
          <p:nvPr/>
        </p:nvGrpSpPr>
        <p:grpSpPr>
          <a:xfrm rot="0">
            <a:off x="12645577" y="0"/>
            <a:ext cx="1062802" cy="11884181"/>
            <a:chOff x="0" y="0"/>
            <a:chExt cx="279915" cy="3129990"/>
          </a:xfrm>
        </p:grpSpPr>
        <p:sp>
          <p:nvSpPr>
            <p:cNvPr name="Freeform 27" id="27"/>
            <p:cNvSpPr/>
            <p:nvPr/>
          </p:nvSpPr>
          <p:spPr>
            <a:xfrm flipH="false" flipV="false" rot="0">
              <a:off x="0" y="0"/>
              <a:ext cx="279915" cy="3129990"/>
            </a:xfrm>
            <a:custGeom>
              <a:avLst/>
              <a:gdLst/>
              <a:ahLst/>
              <a:cxnLst/>
              <a:rect r="r" b="b" t="t" l="l"/>
              <a:pathLst>
                <a:path h="3129990" w="279915">
                  <a:moveTo>
                    <a:pt x="0" y="0"/>
                  </a:moveTo>
                  <a:lnTo>
                    <a:pt x="279915" y="0"/>
                  </a:lnTo>
                  <a:lnTo>
                    <a:pt x="279915" y="3129990"/>
                  </a:lnTo>
                  <a:lnTo>
                    <a:pt x="0" y="3129990"/>
                  </a:lnTo>
                  <a:close/>
                </a:path>
              </a:pathLst>
            </a:custGeom>
            <a:solidFill>
              <a:srgbClr val="FFFFFF"/>
            </a:solidFill>
          </p:spPr>
        </p:sp>
        <p:sp>
          <p:nvSpPr>
            <p:cNvPr name="TextBox 28" id="28"/>
            <p:cNvSpPr txBox="true"/>
            <p:nvPr/>
          </p:nvSpPr>
          <p:spPr>
            <a:xfrm>
              <a:off x="0" y="-47625"/>
              <a:ext cx="279915" cy="3177615"/>
            </a:xfrm>
            <a:prstGeom prst="rect">
              <a:avLst/>
            </a:prstGeom>
          </p:spPr>
          <p:txBody>
            <a:bodyPr anchor="ctr" rtlCol="false" tIns="50800" lIns="50800" bIns="50800" rIns="50800"/>
            <a:lstStyle/>
            <a:p>
              <a:pPr algn="ctr">
                <a:lnSpc>
                  <a:spcPts val="2332"/>
                </a:lnSpc>
              </a:pPr>
            </a:p>
          </p:txBody>
        </p:sp>
      </p:grpSp>
      <p:sp>
        <p:nvSpPr>
          <p:cNvPr name="Freeform 29" id="29"/>
          <p:cNvSpPr/>
          <p:nvPr/>
        </p:nvSpPr>
        <p:spPr>
          <a:xfrm flipH="false" flipV="false" rot="0">
            <a:off x="12927492" y="7115392"/>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12907007" y="3406494"/>
            <a:ext cx="498971" cy="498971"/>
          </a:xfrm>
          <a:custGeom>
            <a:avLst/>
            <a:gdLst/>
            <a:ahLst/>
            <a:cxnLst/>
            <a:rect r="r" b="b" t="t" l="l"/>
            <a:pathLst>
              <a:path h="498971" w="498971">
                <a:moveTo>
                  <a:pt x="0" y="0"/>
                </a:moveTo>
                <a:lnTo>
                  <a:pt x="498971" y="0"/>
                </a:lnTo>
                <a:lnTo>
                  <a:pt x="498971" y="498971"/>
                </a:lnTo>
                <a:lnTo>
                  <a:pt x="0" y="4989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5400000">
            <a:off x="12276864" y="8750684"/>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TextBox 32" id="32"/>
          <p:cNvSpPr txBox="true"/>
          <p:nvPr/>
        </p:nvSpPr>
        <p:spPr>
          <a:xfrm rot="-5400000">
            <a:off x="12276864" y="5175542"/>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TextBox 33" id="33"/>
          <p:cNvSpPr txBox="true"/>
          <p:nvPr/>
        </p:nvSpPr>
        <p:spPr>
          <a:xfrm rot="-5400000">
            <a:off x="12256378" y="1667028"/>
            <a:ext cx="1752602" cy="469750"/>
          </a:xfrm>
          <a:prstGeom prst="rect">
            <a:avLst/>
          </a:prstGeom>
        </p:spPr>
        <p:txBody>
          <a:bodyPr anchor="t" rtlCol="false" tIns="0" lIns="0" bIns="0" rIns="0">
            <a:spAutoFit/>
          </a:bodyPr>
          <a:lstStyle/>
          <a:p>
            <a:pPr algn="l">
              <a:lnSpc>
                <a:spcPts val="3888"/>
              </a:lnSpc>
              <a:spcBef>
                <a:spcPct val="0"/>
              </a:spcBef>
            </a:pPr>
            <a:r>
              <a:rPr lang="en-US" b="true" sz="2777">
                <a:solidFill>
                  <a:srgbClr val="000000"/>
                </a:solidFill>
                <a:latin typeface="Antonio Ultra-Bold"/>
                <a:ea typeface="Antonio Ultra-Bold"/>
                <a:cs typeface="Antonio Ultra-Bold"/>
                <a:sym typeface="Antonio Ultra-Bold"/>
              </a:rPr>
              <a:t>PITCH DECK</a:t>
            </a:r>
          </a:p>
        </p:txBody>
      </p:sp>
      <p:sp>
        <p:nvSpPr>
          <p:cNvPr name="TextBox 34" id="34"/>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sp>
        <p:nvSpPr>
          <p:cNvPr name="TextBox 35" id="35"/>
          <p:cNvSpPr txBox="true"/>
          <p:nvPr/>
        </p:nvSpPr>
        <p:spPr>
          <a:xfrm rot="0">
            <a:off x="1220020" y="5165638"/>
            <a:ext cx="5969162" cy="3895958"/>
          </a:xfrm>
          <a:prstGeom prst="rect">
            <a:avLst/>
          </a:prstGeom>
        </p:spPr>
        <p:txBody>
          <a:bodyPr anchor="t" rtlCol="false" tIns="0" lIns="0" bIns="0" rIns="0">
            <a:spAutoFit/>
          </a:bodyPr>
          <a:lstStyle/>
          <a:p>
            <a:pPr algn="just">
              <a:lnSpc>
                <a:spcPts val="2612"/>
              </a:lnSpc>
            </a:pPr>
            <a:r>
              <a:rPr lang="en-US" sz="1865" b="true">
                <a:solidFill>
                  <a:srgbClr val="FFFFFF"/>
                </a:solidFill>
                <a:latin typeface="Poppins Semi-Bold"/>
                <a:ea typeface="Poppins Semi-Bold"/>
                <a:cs typeface="Poppins Semi-Bold"/>
                <a:sym typeface="Poppins Semi-Bold"/>
              </a:rPr>
              <a:t>During the project building, our team truly showcased their dedication and hard work. Each member brought their unique skills and expertise to the table, resulting in a cohesive and impressive presentation. From the thorough research to the polished delivery, it was evident that every team member put in the time and effort to ensure our pitch was top-notch. The commitment to excellence and the collaborative spirit truly shone through, and I am proud to be a part of such a hardworking team.</a:t>
            </a:r>
          </a:p>
          <a:p>
            <a:pPr algn="just">
              <a:lnSpc>
                <a:spcPts val="261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598890" y="856986"/>
            <a:ext cx="498971" cy="498971"/>
          </a:xfrm>
          <a:custGeom>
            <a:avLst/>
            <a:gdLst/>
            <a:ahLst/>
            <a:cxnLst/>
            <a:rect r="r" b="b" t="t" l="l"/>
            <a:pathLst>
              <a:path h="498971" w="498971">
                <a:moveTo>
                  <a:pt x="0" y="0"/>
                </a:moveTo>
                <a:lnTo>
                  <a:pt x="498971" y="0"/>
                </a:lnTo>
                <a:lnTo>
                  <a:pt x="498971" y="498972"/>
                </a:lnTo>
                <a:lnTo>
                  <a:pt x="0" y="498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484345" y="9233457"/>
            <a:ext cx="1062802" cy="2107085"/>
            <a:chOff x="0" y="0"/>
            <a:chExt cx="279915" cy="554952"/>
          </a:xfrm>
        </p:grpSpPr>
        <p:sp>
          <p:nvSpPr>
            <p:cNvPr name="Freeform 5" id="5"/>
            <p:cNvSpPr/>
            <p:nvPr/>
          </p:nvSpPr>
          <p:spPr>
            <a:xfrm flipH="false" flipV="false" rot="0">
              <a:off x="0" y="0"/>
              <a:ext cx="279915" cy="554952"/>
            </a:xfrm>
            <a:custGeom>
              <a:avLst/>
              <a:gdLst/>
              <a:ahLst/>
              <a:cxnLst/>
              <a:rect r="r" b="b" t="t" l="l"/>
              <a:pathLst>
                <a:path h="554952" w="279915">
                  <a:moveTo>
                    <a:pt x="0" y="0"/>
                  </a:moveTo>
                  <a:lnTo>
                    <a:pt x="279915" y="0"/>
                  </a:lnTo>
                  <a:lnTo>
                    <a:pt x="279915" y="554952"/>
                  </a:lnTo>
                  <a:lnTo>
                    <a:pt x="0" y="554952"/>
                  </a:lnTo>
                  <a:close/>
                </a:path>
              </a:pathLst>
            </a:custGeom>
            <a:solidFill>
              <a:srgbClr val="F0D06E"/>
            </a:solidFill>
          </p:spPr>
        </p:sp>
        <p:sp>
          <p:nvSpPr>
            <p:cNvPr name="TextBox 6" id="6"/>
            <p:cNvSpPr txBox="true"/>
            <p:nvPr/>
          </p:nvSpPr>
          <p:spPr>
            <a:xfrm>
              <a:off x="0" y="-47625"/>
              <a:ext cx="279915" cy="602577"/>
            </a:xfrm>
            <a:prstGeom prst="rect">
              <a:avLst/>
            </a:prstGeom>
          </p:spPr>
          <p:txBody>
            <a:bodyPr anchor="ctr" rtlCol="false" tIns="50800" lIns="50800" bIns="50800" rIns="50800"/>
            <a:lstStyle/>
            <a:p>
              <a:pPr algn="ctr">
                <a:lnSpc>
                  <a:spcPts val="2332"/>
                </a:lnSpc>
              </a:pPr>
            </a:p>
          </p:txBody>
        </p:sp>
      </p:grpSp>
      <p:sp>
        <p:nvSpPr>
          <p:cNvPr name="TextBox 7" id="7"/>
          <p:cNvSpPr txBox="true"/>
          <p:nvPr/>
        </p:nvSpPr>
        <p:spPr>
          <a:xfrm rot="0">
            <a:off x="16772174" y="9421090"/>
            <a:ext cx="487145" cy="522513"/>
          </a:xfrm>
          <a:prstGeom prst="rect">
            <a:avLst/>
          </a:prstGeom>
        </p:spPr>
        <p:txBody>
          <a:bodyPr anchor="t" rtlCol="false" tIns="0" lIns="0" bIns="0" rIns="0">
            <a:spAutoFit/>
          </a:bodyPr>
          <a:lstStyle/>
          <a:p>
            <a:pPr algn="ctr">
              <a:lnSpc>
                <a:spcPts val="4275"/>
              </a:lnSpc>
              <a:spcBef>
                <a:spcPct val="0"/>
              </a:spcBef>
            </a:pPr>
            <a:r>
              <a:rPr lang="en-US" b="true" sz="3053">
                <a:solidFill>
                  <a:srgbClr val="000000"/>
                </a:solidFill>
                <a:latin typeface="Antonio Ultra-Bold"/>
                <a:ea typeface="Antonio Ultra-Bold"/>
                <a:cs typeface="Antonio Ultra-Bold"/>
                <a:sym typeface="Antonio Ultra-Bold"/>
              </a:rPr>
              <a:t>09</a:t>
            </a:r>
          </a:p>
        </p:txBody>
      </p:sp>
      <p:sp>
        <p:nvSpPr>
          <p:cNvPr name="TextBox 8" id="8"/>
          <p:cNvSpPr txBox="true"/>
          <p:nvPr/>
        </p:nvSpPr>
        <p:spPr>
          <a:xfrm rot="0">
            <a:off x="5503710" y="5566662"/>
            <a:ext cx="7572922" cy="1766217"/>
          </a:xfrm>
          <a:prstGeom prst="rect">
            <a:avLst/>
          </a:prstGeom>
        </p:spPr>
        <p:txBody>
          <a:bodyPr anchor="t" rtlCol="false" tIns="0" lIns="0" bIns="0" rIns="0">
            <a:spAutoFit/>
          </a:bodyPr>
          <a:lstStyle/>
          <a:p>
            <a:pPr algn="ctr">
              <a:lnSpc>
                <a:spcPts val="14474"/>
              </a:lnSpc>
              <a:spcBef>
                <a:spcPct val="0"/>
              </a:spcBef>
            </a:pPr>
            <a:r>
              <a:rPr lang="en-US" b="true" sz="10338">
                <a:solidFill>
                  <a:srgbClr val="F0D06E"/>
                </a:solidFill>
                <a:latin typeface="Antonio Ultra-Bold"/>
                <a:ea typeface="Antonio Ultra-Bold"/>
                <a:cs typeface="Antonio Ultra-Bold"/>
                <a:sym typeface="Antonio Ultra-Bold"/>
              </a:rPr>
              <a:t>ROADMAP</a:t>
            </a:r>
          </a:p>
        </p:txBody>
      </p:sp>
      <p:sp>
        <p:nvSpPr>
          <p:cNvPr name="TextBox 9" id="9"/>
          <p:cNvSpPr txBox="true"/>
          <p:nvPr/>
        </p:nvSpPr>
        <p:spPr>
          <a:xfrm rot="0">
            <a:off x="5503710" y="2171670"/>
            <a:ext cx="7746105" cy="3595017"/>
          </a:xfrm>
          <a:prstGeom prst="rect">
            <a:avLst/>
          </a:prstGeom>
        </p:spPr>
        <p:txBody>
          <a:bodyPr anchor="t" rtlCol="false" tIns="0" lIns="0" bIns="0" rIns="0">
            <a:spAutoFit/>
          </a:bodyPr>
          <a:lstStyle/>
          <a:p>
            <a:pPr algn="ctr">
              <a:lnSpc>
                <a:spcPts val="14474"/>
              </a:lnSpc>
              <a:spcBef>
                <a:spcPct val="0"/>
              </a:spcBef>
            </a:pPr>
            <a:r>
              <a:rPr lang="en-US" sz="10338">
                <a:solidFill>
                  <a:srgbClr val="FFFFFF"/>
                </a:solidFill>
                <a:latin typeface="Antonio"/>
                <a:ea typeface="Antonio"/>
                <a:cs typeface="Antonio"/>
                <a:sym typeface="Antonio"/>
              </a:rPr>
              <a:t>MILESTONES AND </a:t>
            </a:r>
          </a:p>
        </p:txBody>
      </p:sp>
      <p:sp>
        <p:nvSpPr>
          <p:cNvPr name="TextBox 10" id="10"/>
          <p:cNvSpPr txBox="true"/>
          <p:nvPr/>
        </p:nvSpPr>
        <p:spPr>
          <a:xfrm rot="0">
            <a:off x="1220020" y="473152"/>
            <a:ext cx="2390809" cy="552450"/>
          </a:xfrm>
          <a:prstGeom prst="rect">
            <a:avLst/>
          </a:prstGeom>
        </p:spPr>
        <p:txBody>
          <a:bodyPr anchor="t" rtlCol="false" tIns="0" lIns="0" bIns="0" rIns="0">
            <a:spAutoFit/>
          </a:bodyPr>
          <a:lstStyle/>
          <a:p>
            <a:pPr algn="l">
              <a:lnSpc>
                <a:spcPts val="4330"/>
              </a:lnSpc>
            </a:pPr>
            <a:r>
              <a:rPr lang="en-US" sz="3608" b="true">
                <a:solidFill>
                  <a:srgbClr val="FFFFFF"/>
                </a:solidFill>
                <a:latin typeface="Cyrillic Bodoni Bold"/>
                <a:ea typeface="Cyrillic Bodoni Bold"/>
                <a:cs typeface="Cyrillic Bodoni Bold"/>
                <a:sym typeface="Cyrillic Bodoni Bold"/>
              </a:rPr>
              <a:t>Tru</a:t>
            </a:r>
            <a:r>
              <a:rPr lang="en-US" sz="3608" b="true">
                <a:solidFill>
                  <a:srgbClr val="F0D06E"/>
                </a:solidFill>
                <a:latin typeface="Cyrillic Bodoni Bold"/>
                <a:ea typeface="Cyrillic Bodoni Bold"/>
                <a:cs typeface="Cyrillic Bodoni Bold"/>
                <a:sym typeface="Cyrillic Bodoni Bold"/>
              </a:rPr>
              <a:t>P</a:t>
            </a:r>
            <a:r>
              <a:rPr lang="en-US" b="true" sz="3608" i="true">
                <a:solidFill>
                  <a:srgbClr val="FFFFFF"/>
                </a:solidFill>
                <a:latin typeface="Cyrillic Bodoni Bold Italics"/>
                <a:ea typeface="Cyrillic Bodoni Bold Italics"/>
                <a:cs typeface="Cyrillic Bodoni Bold Italics"/>
                <a:sym typeface="Cyrillic Bodoni Bold Italics"/>
              </a:rPr>
              <a:t>ress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DAGVNenC5Oo</dc:identifier>
  <dcterms:modified xsi:type="dcterms:W3CDTF">2011-08-01T06:04:30Z</dcterms:modified>
  <cp:revision>1</cp:revision>
  <dc:title>TruPress Hackathon Pitch Deck</dc:title>
</cp:coreProperties>
</file>